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Layouts/slideLayout64.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4" r:id="rId4"/>
    <p:sldMasterId id="2147483768" r:id="rId5"/>
    <p:sldMasterId id="2147483780" r:id="rId6"/>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C80E00"/>
    <a:srgbClr val="EE6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C412462-49B1-4BC2-B238-130C61A78C3F}" type="datetimeFigureOut">
              <a:rPr lang="ro-RO" smtClean="0"/>
              <a:t>19.12.2019</a:t>
            </a:fld>
            <a:endParaRPr lang="ro-RO"/>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o-RO"/>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4277542-55F0-45B1-BE73-21C871D4C1FA}" type="slidenum">
              <a:rPr lang="ro-RO" smtClean="0"/>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4277542-55F0-45B1-BE73-21C871D4C1FA}" type="slidenum">
              <a:rPr lang="ro-RO" smtClean="0"/>
              <a:t>‹#›</a:t>
            </a:fld>
            <a:endParaRPr lang="ro-RO"/>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C412462-49B1-4BC2-B238-130C61A78C3F}" type="datetimeFigureOut">
              <a:rPr lang="ro-RO" smtClean="0"/>
              <a:t>19.12.2019</a:t>
            </a:fld>
            <a:endParaRPr lang="ro-RO"/>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4277542-55F0-45B1-BE73-21C871D4C1FA}" type="slidenum">
              <a:rPr lang="ro-RO" smtClean="0"/>
              <a:t>‹#›</a:t>
            </a:fld>
            <a:endParaRPr lang="ro-RO"/>
          </a:p>
        </p:txBody>
      </p:sp>
      <p:sp>
        <p:nvSpPr>
          <p:cNvPr id="14" name="Footer Placeholder 13"/>
          <p:cNvSpPr>
            <a:spLocks noGrp="1"/>
          </p:cNvSpPr>
          <p:nvPr>
            <p:ph type="ftr" sz="quarter" idx="12"/>
          </p:nvPr>
        </p:nvSpPr>
        <p:spPr/>
        <p:txBody>
          <a:bodyPr/>
          <a:lstStyle/>
          <a:p>
            <a:endParaRPr lang="ro-RO"/>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C412462-49B1-4BC2-B238-130C61A78C3F}" type="datetimeFigureOut">
              <a:rPr lang="ro-RO" smtClean="0"/>
              <a:t>19.12.2019</a:t>
            </a:fld>
            <a:endParaRPr lang="ro-RO"/>
          </a:p>
        </p:txBody>
      </p:sp>
      <p:sp>
        <p:nvSpPr>
          <p:cNvPr id="10" name="Slide Number Placeholder 9"/>
          <p:cNvSpPr>
            <a:spLocks noGrp="1"/>
          </p:cNvSpPr>
          <p:nvPr>
            <p:ph type="sldNum" sz="quarter" idx="16"/>
          </p:nvPr>
        </p:nvSpPr>
        <p:spPr/>
        <p:txBody>
          <a:bodyPr rtlCol="0"/>
          <a:lstStyle/>
          <a:p>
            <a:fld id="{34277542-55F0-45B1-BE73-21C871D4C1FA}" type="slidenum">
              <a:rPr lang="ro-RO" smtClean="0"/>
              <a:t>‹#›</a:t>
            </a:fld>
            <a:endParaRPr lang="ro-RO"/>
          </a:p>
        </p:txBody>
      </p:sp>
      <p:sp>
        <p:nvSpPr>
          <p:cNvPr id="12" name="Footer Placeholder 11"/>
          <p:cNvSpPr>
            <a:spLocks noGrp="1"/>
          </p:cNvSpPr>
          <p:nvPr>
            <p:ph type="ftr" sz="quarter" idx="17"/>
          </p:nvPr>
        </p:nvSpPr>
        <p:spPr/>
        <p:txBody>
          <a:bodyPr rtlCol="0"/>
          <a:lstStyle/>
          <a:p>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FC412462-49B1-4BC2-B238-130C61A78C3F}" type="datetimeFigureOut">
              <a:rPr lang="ro-RO" smtClean="0"/>
              <a:t>19.12.2019</a:t>
            </a:fld>
            <a:endParaRPr lang="ro-RO"/>
          </a:p>
        </p:txBody>
      </p:sp>
      <p:sp>
        <p:nvSpPr>
          <p:cNvPr id="12" name="Slide Number Placeholder 11"/>
          <p:cNvSpPr>
            <a:spLocks noGrp="1"/>
          </p:cNvSpPr>
          <p:nvPr>
            <p:ph type="sldNum" sz="quarter" idx="16"/>
          </p:nvPr>
        </p:nvSpPr>
        <p:spPr/>
        <p:txBody>
          <a:bodyPr rtlCol="0"/>
          <a:lstStyle/>
          <a:p>
            <a:fld id="{34277542-55F0-45B1-BE73-21C871D4C1FA}" type="slidenum">
              <a:rPr lang="ro-RO" smtClean="0"/>
              <a:t>‹#›</a:t>
            </a:fld>
            <a:endParaRPr lang="ro-RO"/>
          </a:p>
        </p:txBody>
      </p:sp>
      <p:sp>
        <p:nvSpPr>
          <p:cNvPr id="14" name="Footer Placeholder 13"/>
          <p:cNvSpPr>
            <a:spLocks noGrp="1"/>
          </p:cNvSpPr>
          <p:nvPr>
            <p:ph type="ftr" sz="quarter" idx="17"/>
          </p:nvPr>
        </p:nvSpPr>
        <p:spPr/>
        <p:txBody>
          <a:bodyPr rtlCol="0"/>
          <a:lstStyle/>
          <a:p>
            <a:endParaRPr lang="ro-RO"/>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412462-49B1-4BC2-B238-130C61A78C3F}" type="datetimeFigureOut">
              <a:rPr lang="ro-RO" smtClean="0"/>
              <a:t>19.12.2019</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4277542-55F0-45B1-BE73-21C871D4C1FA}" type="slidenum">
              <a:rPr lang="ro-RO" smtClean="0"/>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12462-49B1-4BC2-B238-130C61A78C3F}" type="datetimeFigureOut">
              <a:rPr lang="ro-RO" smtClean="0"/>
              <a:t>19.12.2019</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4277542-55F0-45B1-BE73-21C871D4C1FA}" type="slidenum">
              <a:rPr lang="ro-RO" smtClean="0"/>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4277542-55F0-45B1-BE73-21C871D4C1FA}" type="slidenum">
              <a:rPr lang="ro-RO" smtClean="0"/>
              <a:t>‹#›</a:t>
            </a:fld>
            <a:endParaRPr lang="ro-RO"/>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FC412462-49B1-4BC2-B238-130C61A78C3F}" type="datetimeFigureOut">
              <a:rPr lang="ro-RO" smtClean="0"/>
              <a:t>19.12.2019</a:t>
            </a:fld>
            <a:endParaRPr lang="ro-RO"/>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4277542-55F0-45B1-BE73-21C871D4C1FA}" type="slidenum">
              <a:rPr lang="ro-RO" smtClean="0"/>
              <a:t>‹#›</a:t>
            </a:fld>
            <a:endParaRPr lang="ro-RO"/>
          </a:p>
        </p:txBody>
      </p:sp>
      <p:sp>
        <p:nvSpPr>
          <p:cNvPr id="14" name="Footer Placeholder 13"/>
          <p:cNvSpPr>
            <a:spLocks noGrp="1"/>
          </p:cNvSpPr>
          <p:nvPr>
            <p:ph type="ftr" sz="quarter" idx="12"/>
          </p:nvPr>
        </p:nvSpPr>
        <p:spPr>
          <a:xfrm>
            <a:off x="1600200" y="6248206"/>
            <a:ext cx="4572000" cy="365125"/>
          </a:xfrm>
        </p:spPr>
        <p:txBody>
          <a:bodyPr rtlCol="0"/>
          <a:lstStyle/>
          <a:p>
            <a:endParaRPr lang="ro-RO"/>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a:xfrm>
            <a:off x="457201" y="6248207"/>
            <a:ext cx="5573483" cy="365125"/>
          </a:xfrm>
        </p:spPr>
        <p:txBody>
          <a:bodyPr/>
          <a:lstStyle/>
          <a:p>
            <a:endParaRPr lang="ro-RO"/>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4277542-55F0-45B1-BE73-21C871D4C1FA}" type="slidenum">
              <a:rPr lang="ro-RO" smtClean="0"/>
              <a:t>‹#›</a:t>
            </a:fld>
            <a:endParaRPr lang="ro-RO"/>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C412462-49B1-4BC2-B238-130C61A78C3F}" type="datetimeFigureOut">
              <a:rPr lang="ro-RO" smtClean="0"/>
              <a:t>19.12.2019</a:t>
            </a:fld>
            <a:endParaRPr lang="ro-RO"/>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ro-RO"/>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4277542-55F0-45B1-BE73-21C871D4C1FA}" type="slidenum">
              <a:rPr lang="ro-RO" smtClean="0"/>
              <a:t>‹#›</a:t>
            </a:fld>
            <a:endParaRPr lang="ro-R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p:txBody>
          <a:bodyPr/>
          <a:lstStyle>
            <a:extLst/>
          </a:lstStyle>
          <a:p>
            <a:fld id="{34277542-55F0-45B1-BE73-21C871D4C1FA}" type="slidenum">
              <a:rPr lang="ro-RO" smtClean="0"/>
              <a:t>‹#›</a:t>
            </a:fld>
            <a:endParaRPr lang="ro-RO"/>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8" name="Footer Placeholder 7"/>
          <p:cNvSpPr>
            <a:spLocks noGrp="1"/>
          </p:cNvSpPr>
          <p:nvPr>
            <p:ph type="ftr" sz="quarter" idx="11"/>
          </p:nvPr>
        </p:nvSpPr>
        <p:spPr/>
        <p:txBody>
          <a:bodyPr/>
          <a:lstStyle>
            <a:extLst/>
          </a:lstStyle>
          <a:p>
            <a:endParaRPr lang="ro-RO"/>
          </a:p>
        </p:txBody>
      </p:sp>
      <p:sp>
        <p:nvSpPr>
          <p:cNvPr id="9" name="Slide Number Placeholder 8"/>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4" name="Footer Placeholder 3"/>
          <p:cNvSpPr>
            <a:spLocks noGrp="1"/>
          </p:cNvSpPr>
          <p:nvPr>
            <p:ph type="ftr" sz="quarter" idx="11"/>
          </p:nvPr>
        </p:nvSpPr>
        <p:spPr/>
        <p:txBody>
          <a:bodyPr/>
          <a:lstStyle>
            <a:extLst/>
          </a:lstStyle>
          <a:p>
            <a:endParaRPr lang="ro-RO"/>
          </a:p>
        </p:txBody>
      </p:sp>
      <p:sp>
        <p:nvSpPr>
          <p:cNvPr id="5" name="Slide Number Placeholder 4"/>
          <p:cNvSpPr>
            <a:spLocks noGrp="1"/>
          </p:cNvSpPr>
          <p:nvPr>
            <p:ph type="sldNum" sz="quarter" idx="12"/>
          </p:nvPr>
        </p:nvSpPr>
        <p:spPr/>
        <p:txBody>
          <a:bodyPr/>
          <a:lstStyle>
            <a:extLst/>
          </a:lstStyle>
          <a:p>
            <a:fld id="{34277542-55F0-45B1-BE73-21C871D4C1FA}" type="slidenum">
              <a:rPr lang="ro-RO" smtClean="0"/>
              <a:t>‹#›</a:t>
            </a:fld>
            <a:endParaRPr lang="ro-RO"/>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3" name="Footer Placeholder 2"/>
          <p:cNvSpPr>
            <a:spLocks noGrp="1"/>
          </p:cNvSpPr>
          <p:nvPr>
            <p:ph type="ftr" sz="quarter" idx="11"/>
          </p:nvPr>
        </p:nvSpPr>
        <p:spPr/>
        <p:txBody>
          <a:bodyPr/>
          <a:lstStyle>
            <a:extLst/>
          </a:lstStyle>
          <a:p>
            <a:endParaRPr lang="ro-RO"/>
          </a:p>
        </p:txBody>
      </p:sp>
      <p:sp>
        <p:nvSpPr>
          <p:cNvPr id="4" name="Slide Number Placeholder 3"/>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o-RO"/>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4277542-55F0-45B1-BE73-21C871D4C1FA}" type="slidenum">
              <a:rPr lang="ro-RO" smtClean="0"/>
              <a:t>‹#›</a:t>
            </a:fld>
            <a:endParaRPr lang="ro-RO"/>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C412462-49B1-4BC2-B238-130C61A78C3F}" type="datetimeFigureOut">
              <a:rPr lang="ro-RO" smtClean="0"/>
              <a:t>19.12.2019</a:t>
            </a:fld>
            <a:endParaRPr lang="ro-RO"/>
          </a:p>
        </p:txBody>
      </p:sp>
      <p:sp>
        <p:nvSpPr>
          <p:cNvPr id="17" name="Footer Placeholder 16"/>
          <p:cNvSpPr>
            <a:spLocks noGrp="1"/>
          </p:cNvSpPr>
          <p:nvPr>
            <p:ph type="ftr" sz="quarter" idx="11"/>
          </p:nvPr>
        </p:nvSpPr>
        <p:spPr/>
        <p:txBody>
          <a:bodyPr/>
          <a:lstStyle/>
          <a:p>
            <a:endParaRPr lang="ro-RO"/>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4277542-55F0-45B1-BE73-21C871D4C1FA}" type="slidenum">
              <a:rPr lang="ro-RO" smtClean="0"/>
              <a:t>‹#›</a:t>
            </a:fld>
            <a:endParaRPr lang="ro-RO"/>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a:xfrm>
            <a:off x="4361688" y="1026372"/>
            <a:ext cx="457200" cy="441325"/>
          </a:xfrm>
        </p:spPr>
        <p:txBody>
          <a:bodyPr/>
          <a:lstStyle/>
          <a:p>
            <a:fld id="{34277542-55F0-45B1-BE73-21C871D4C1FA}" type="slidenum">
              <a:rPr lang="ro-RO" smtClean="0"/>
              <a:t>‹#›</a:t>
            </a:fld>
            <a:endParaRPr lang="ro-RO"/>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ro-RO"/>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4277542-55F0-45B1-BE73-21C871D4C1FA}" type="slidenum">
              <a:rPr lang="ro-RO" smtClean="0"/>
              <a:t>‹#›</a:t>
            </a:fld>
            <a:endParaRPr lang="ro-RO"/>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4277542-55F0-45B1-BE73-21C871D4C1FA}" type="slidenum">
              <a:rPr lang="ro-RO" smtClean="0"/>
              <a:t>‹#›</a:t>
            </a:fld>
            <a:endParaRPr lang="ro-RO"/>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C412462-49B1-4BC2-B238-130C61A78C3F}" type="datetimeFigureOut">
              <a:rPr lang="ro-RO" smtClean="0"/>
              <a:t>19.12.2019</a:t>
            </a:fld>
            <a:endParaRPr lang="ro-RO"/>
          </a:p>
        </p:txBody>
      </p:sp>
      <p:sp>
        <p:nvSpPr>
          <p:cNvPr id="8" name="Footer Placeholder 7"/>
          <p:cNvSpPr>
            <a:spLocks noGrp="1"/>
          </p:cNvSpPr>
          <p:nvPr>
            <p:ph type="ftr" sz="quarter" idx="11"/>
          </p:nvPr>
        </p:nvSpPr>
        <p:spPr>
          <a:xfrm>
            <a:off x="304800" y="6409944"/>
            <a:ext cx="3581400" cy="365760"/>
          </a:xfrm>
        </p:spPr>
        <p:txBody>
          <a:bodyPr/>
          <a:lstStyle/>
          <a:p>
            <a:endParaRPr lang="ro-RO"/>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4277542-55F0-45B1-BE73-21C871D4C1FA}" type="slidenum">
              <a:rPr lang="ro-RO" smtClean="0"/>
              <a:t>‹#›</a:t>
            </a:fld>
            <a:endParaRPr lang="ro-RO"/>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412462-49B1-4BC2-B238-130C61A78C3F}" type="datetimeFigureOut">
              <a:rPr lang="ro-RO" smtClean="0"/>
              <a:t>19.12.2019</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a:xfrm>
            <a:off x="4343400" y="1036020"/>
            <a:ext cx="457200" cy="441325"/>
          </a:xfrm>
        </p:spPr>
        <p:txBody>
          <a:bodyPr/>
          <a:lstStyle/>
          <a:p>
            <a:fld id="{34277542-55F0-45B1-BE73-21C871D4C1FA}" type="slidenum">
              <a:rPr lang="ro-RO" smtClean="0"/>
              <a:t>‹#›</a:t>
            </a:fld>
            <a:endParaRPr lang="ro-RO"/>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C412462-49B1-4BC2-B238-130C61A78C3F}" type="datetimeFigureOut">
              <a:rPr lang="ro-RO" smtClean="0"/>
              <a:t>19.12.2019</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4277542-55F0-45B1-BE73-21C871D4C1FA}" type="slidenum">
              <a:rPr lang="ro-RO" smtClean="0"/>
              <a:t>‹#›</a:t>
            </a:fld>
            <a:endParaRPr lang="ro-RO"/>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4277542-55F0-45B1-BE73-21C871D4C1FA}" type="slidenum">
              <a:rPr lang="ro-RO" smtClean="0"/>
              <a:t>‹#›</a:t>
            </a:fld>
            <a:endParaRPr lang="ro-RO"/>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a:xfrm>
            <a:off x="301752" y="6410848"/>
            <a:ext cx="3383280" cy="365760"/>
          </a:xfrm>
        </p:spPr>
        <p:txBody>
          <a:bodyPr/>
          <a:lstStyle/>
          <a:p>
            <a:endParaRPr lang="ro-RO"/>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4277542-55F0-45B1-BE73-21C871D4C1FA}" type="slidenum">
              <a:rPr lang="ro-RO" smtClean="0"/>
              <a:t>‹#›</a:t>
            </a:fld>
            <a:endParaRPr lang="ro-RO"/>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a:xfrm>
            <a:off x="301752" y="6410848"/>
            <a:ext cx="3584448" cy="365760"/>
          </a:xfrm>
        </p:spPr>
        <p:txBody>
          <a:bodyPr/>
          <a:lstStyle/>
          <a:p>
            <a:endParaRPr lang="ro-RO"/>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4277542-55F0-45B1-BE73-21C871D4C1FA}" type="slidenum">
              <a:rPr lang="ro-RO" smtClean="0"/>
              <a:t>‹#›</a:t>
            </a:fld>
            <a:endParaRPr lang="ro-RO"/>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FC412462-49B1-4BC2-B238-130C61A78C3F}" type="datetimeFigureOut">
              <a:rPr lang="ro-RO" smtClean="0"/>
              <a:t>19.12.2019</a:t>
            </a:fld>
            <a:endParaRPr lang="ro-RO"/>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4277542-55F0-45B1-BE73-21C871D4C1FA}" type="slidenum">
              <a:rPr lang="ro-RO" smtClean="0"/>
              <a:t>‹#›</a:t>
            </a:fld>
            <a:endParaRPr lang="ro-RO"/>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ro-RO"/>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FC412462-49B1-4BC2-B238-130C61A78C3F}" type="datetimeFigureOut">
              <a:rPr lang="ro-RO" smtClean="0"/>
              <a:t>19.12.2019</a:t>
            </a:fld>
            <a:endParaRPr lang="ro-RO"/>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4277542-55F0-45B1-BE73-21C871D4C1FA}" type="slidenum">
              <a:rPr lang="ro-RO" smtClean="0"/>
              <a:t>‹#›</a:t>
            </a:fld>
            <a:endParaRPr lang="ro-RO"/>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a:xfrm>
            <a:off x="8641080" y="6514568"/>
            <a:ext cx="464288" cy="274320"/>
          </a:xfrm>
        </p:spPr>
        <p:txBody>
          <a:bodyPr/>
          <a:lstStyle>
            <a:extLst/>
          </a:lstStyle>
          <a:p>
            <a:fld id="{34277542-55F0-45B1-BE73-21C871D4C1FA}" type="slidenum">
              <a:rPr lang="ro-RO" smtClean="0"/>
              <a:t>‹#›</a:t>
            </a:fld>
            <a:endParaRPr lang="ro-RO"/>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8" name="Footer Placeholder 7"/>
          <p:cNvSpPr>
            <a:spLocks noGrp="1"/>
          </p:cNvSpPr>
          <p:nvPr>
            <p:ph type="ftr" sz="quarter" idx="11"/>
          </p:nvPr>
        </p:nvSpPr>
        <p:spPr/>
        <p:txBody>
          <a:bodyPr/>
          <a:lstStyle>
            <a:extLst/>
          </a:lstStyle>
          <a:p>
            <a:endParaRPr lang="ro-RO"/>
          </a:p>
        </p:txBody>
      </p:sp>
      <p:sp>
        <p:nvSpPr>
          <p:cNvPr id="9" name="Slide Number Placeholder 8"/>
          <p:cNvSpPr>
            <a:spLocks noGrp="1"/>
          </p:cNvSpPr>
          <p:nvPr>
            <p:ph type="sldNum" sz="quarter" idx="12"/>
          </p:nvPr>
        </p:nvSpPr>
        <p:spPr>
          <a:xfrm>
            <a:off x="8641080" y="6514568"/>
            <a:ext cx="464288" cy="274320"/>
          </a:xfrm>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4" name="Footer Placeholder 3"/>
          <p:cNvSpPr>
            <a:spLocks noGrp="1"/>
          </p:cNvSpPr>
          <p:nvPr>
            <p:ph type="ftr" sz="quarter" idx="11"/>
          </p:nvPr>
        </p:nvSpPr>
        <p:spPr/>
        <p:txBody>
          <a:bodyPr/>
          <a:lstStyle>
            <a:extLst/>
          </a:lstStyle>
          <a:p>
            <a:endParaRPr lang="ro-RO"/>
          </a:p>
        </p:txBody>
      </p:sp>
      <p:sp>
        <p:nvSpPr>
          <p:cNvPr id="5" name="Slide Number Placeholder 4"/>
          <p:cNvSpPr>
            <a:spLocks noGrp="1"/>
          </p:cNvSpPr>
          <p:nvPr>
            <p:ph type="sldNum" sz="quarter" idx="12"/>
          </p:nvPr>
        </p:nvSpPr>
        <p:spPr/>
        <p:txBody>
          <a:bodyPr/>
          <a:lstStyle>
            <a:extLst/>
          </a:lstStyle>
          <a:p>
            <a:fld id="{34277542-55F0-45B1-BE73-21C871D4C1FA}" type="slidenum">
              <a:rPr lang="ro-RO" smtClean="0"/>
              <a:t>‹#›</a:t>
            </a:fld>
            <a:endParaRPr lang="ro-RO"/>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3" name="Footer Placeholder 2"/>
          <p:cNvSpPr>
            <a:spLocks noGrp="1"/>
          </p:cNvSpPr>
          <p:nvPr>
            <p:ph type="ftr" sz="quarter" idx="11"/>
          </p:nvPr>
        </p:nvSpPr>
        <p:spPr/>
        <p:txBody>
          <a:bodyPr/>
          <a:lstStyle>
            <a:extLst/>
          </a:lstStyle>
          <a:p>
            <a:endParaRPr lang="ro-RO"/>
          </a:p>
        </p:txBody>
      </p:sp>
      <p:sp>
        <p:nvSpPr>
          <p:cNvPr id="4" name="Slide Number Placeholder 3"/>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FC412462-49B1-4BC2-B238-130C61A78C3F}" type="datetimeFigureOut">
              <a:rPr lang="ro-RO" smtClean="0"/>
              <a:t>19.12.2019</a:t>
            </a:fld>
            <a:endParaRPr lang="ro-RO"/>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4277542-55F0-45B1-BE73-21C871D4C1FA}" type="slidenum">
              <a:rPr lang="ro-RO" smtClean="0"/>
              <a:t>‹#›</a:t>
            </a:fld>
            <a:endParaRPr lang="ro-RO"/>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FC412462-49B1-4BC2-B238-130C61A78C3F}" type="datetimeFigureOut">
              <a:rPr lang="ro-RO" smtClean="0"/>
              <a:t>19.12.2019</a:t>
            </a:fld>
            <a:endParaRPr lang="ro-RO"/>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4277542-55F0-45B1-BE73-21C871D4C1FA}" type="slidenum">
              <a:rPr lang="ro-RO" smtClean="0"/>
              <a:t>‹#›</a:t>
            </a:fld>
            <a:endParaRPr lang="ro-RO"/>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ro-RO"/>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34277542-55F0-45B1-BE73-21C871D4C1FA}" type="slidenum">
              <a:rPr lang="ro-RO" smtClean="0"/>
              <a:t>‹#›</a:t>
            </a:fld>
            <a:endParaRPr lang="ro-RO"/>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C412462-49B1-4BC2-B238-130C61A78C3F}" type="datetimeFigureOut">
              <a:rPr lang="ro-RO" smtClean="0"/>
              <a:t>19.12.2019</a:t>
            </a:fld>
            <a:endParaRPr lang="ro-RO"/>
          </a:p>
        </p:txBody>
      </p:sp>
      <p:sp>
        <p:nvSpPr>
          <p:cNvPr id="2" name="Footer Placeholder 1"/>
          <p:cNvSpPr>
            <a:spLocks noGrp="1"/>
          </p:cNvSpPr>
          <p:nvPr>
            <p:ph type="ftr" sz="quarter" idx="11"/>
          </p:nvPr>
        </p:nvSpPr>
        <p:spPr/>
        <p:txBody>
          <a:bodyPr/>
          <a:lstStyle/>
          <a:p>
            <a:endParaRPr lang="ro-RO"/>
          </a:p>
        </p:txBody>
      </p:sp>
      <p:sp>
        <p:nvSpPr>
          <p:cNvPr id="15" name="Slide Number Placeholder 14"/>
          <p:cNvSpPr>
            <a:spLocks noGrp="1"/>
          </p:cNvSpPr>
          <p:nvPr>
            <p:ph type="sldNum" sz="quarter" idx="12"/>
          </p:nvPr>
        </p:nvSpPr>
        <p:spPr>
          <a:xfrm>
            <a:off x="8229600" y="6473952"/>
            <a:ext cx="758952" cy="246888"/>
          </a:xfrm>
        </p:spPr>
        <p:txBody>
          <a:bodyPr/>
          <a:lstStyle/>
          <a:p>
            <a:fld id="{34277542-55F0-45B1-BE73-21C871D4C1FA}" type="slidenum">
              <a:rPr lang="ro-RO" smtClean="0"/>
              <a:t>‹#›</a:t>
            </a:fld>
            <a:endParaRPr lang="ro-RO"/>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C412462-49B1-4BC2-B238-130C61A78C3F}" type="datetimeFigureOut">
              <a:rPr lang="ro-RO" smtClean="0"/>
              <a:t>19.12.2019</a:t>
            </a:fld>
            <a:endParaRPr lang="ro-RO"/>
          </a:p>
        </p:txBody>
      </p:sp>
      <p:sp>
        <p:nvSpPr>
          <p:cNvPr id="19" name="Footer Placeholder 18"/>
          <p:cNvSpPr>
            <a:spLocks noGrp="1"/>
          </p:cNvSpPr>
          <p:nvPr>
            <p:ph type="ftr" sz="quarter" idx="11"/>
          </p:nvPr>
        </p:nvSpPr>
        <p:spPr>
          <a:xfrm>
            <a:off x="3581400" y="76200"/>
            <a:ext cx="2895600" cy="288925"/>
          </a:xfrm>
        </p:spPr>
        <p:txBody>
          <a:bodyPr/>
          <a:lstStyle/>
          <a:p>
            <a:endParaRPr lang="ro-RO"/>
          </a:p>
        </p:txBody>
      </p:sp>
      <p:sp>
        <p:nvSpPr>
          <p:cNvPr id="16" name="Slide Number Placeholder 15"/>
          <p:cNvSpPr>
            <a:spLocks noGrp="1"/>
          </p:cNvSpPr>
          <p:nvPr>
            <p:ph type="sldNum" sz="quarter" idx="12"/>
          </p:nvPr>
        </p:nvSpPr>
        <p:spPr>
          <a:xfrm>
            <a:off x="8229600" y="6473952"/>
            <a:ext cx="758952" cy="246888"/>
          </a:xfrm>
        </p:spPr>
        <p:txBody>
          <a:bodyPr/>
          <a:lstStyle/>
          <a:p>
            <a:fld id="{34277542-55F0-45B1-BE73-21C871D4C1FA}" type="slidenum">
              <a:rPr lang="ro-RO" smtClean="0"/>
              <a:t>‹#›</a:t>
            </a:fld>
            <a:endParaRPr lang="ro-RO"/>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C412462-49B1-4BC2-B238-130C61A78C3F}" type="datetimeFigureOut">
              <a:rPr lang="ro-RO" smtClean="0"/>
              <a:t>19.12.2019</a:t>
            </a:fld>
            <a:endParaRPr lang="ro-RO"/>
          </a:p>
        </p:txBody>
      </p:sp>
      <p:sp>
        <p:nvSpPr>
          <p:cNvPr id="11" name="Footer Placeholder 10"/>
          <p:cNvSpPr>
            <a:spLocks noGrp="1"/>
          </p:cNvSpPr>
          <p:nvPr>
            <p:ph type="ftr" sz="quarter" idx="11"/>
          </p:nvPr>
        </p:nvSpPr>
        <p:spPr/>
        <p:txBody>
          <a:bodyPr/>
          <a:lstStyle/>
          <a:p>
            <a:endParaRPr lang="ro-RO"/>
          </a:p>
        </p:txBody>
      </p:sp>
      <p:sp>
        <p:nvSpPr>
          <p:cNvPr id="16" name="Slide Number Placeholder 15"/>
          <p:cNvSpPr>
            <a:spLocks noGrp="1"/>
          </p:cNvSpPr>
          <p:nvPr>
            <p:ph type="sldNum" sz="quarter" idx="12"/>
          </p:nvPr>
        </p:nvSpPr>
        <p:spPr/>
        <p:txBody>
          <a:bodyPr/>
          <a:lstStyle/>
          <a:p>
            <a:fld id="{34277542-55F0-45B1-BE73-21C871D4C1FA}" type="slidenum">
              <a:rPr lang="ro-RO" smtClean="0"/>
              <a:t>‹#›</a:t>
            </a:fld>
            <a:endParaRPr lang="ro-RO"/>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C412462-49B1-4BC2-B238-130C61A78C3F}" type="datetimeFigureOut">
              <a:rPr lang="ro-RO" smtClean="0"/>
              <a:t>19.12.2019</a:t>
            </a:fld>
            <a:endParaRPr lang="ro-RO"/>
          </a:p>
        </p:txBody>
      </p:sp>
      <p:sp>
        <p:nvSpPr>
          <p:cNvPr id="10" name="Footer Placeholder 9"/>
          <p:cNvSpPr>
            <a:spLocks noGrp="1"/>
          </p:cNvSpPr>
          <p:nvPr>
            <p:ph type="ftr" sz="quarter" idx="11"/>
          </p:nvPr>
        </p:nvSpPr>
        <p:spPr/>
        <p:txBody>
          <a:bodyPr/>
          <a:lstStyle/>
          <a:p>
            <a:endParaRPr lang="ro-RO"/>
          </a:p>
        </p:txBody>
      </p:sp>
      <p:sp>
        <p:nvSpPr>
          <p:cNvPr id="31" name="Slide Number Placeholder 30"/>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229600" y="6477000"/>
            <a:ext cx="762000" cy="246888"/>
          </a:xfrm>
        </p:spPr>
        <p:txBody>
          <a:bodyPr/>
          <a:lstStyle/>
          <a:p>
            <a:fld id="{34277542-55F0-45B1-BE73-21C871D4C1FA}" type="slidenum">
              <a:rPr lang="ro-RO" smtClean="0"/>
              <a:t>‹#›</a:t>
            </a:fld>
            <a:endParaRPr lang="ro-RO"/>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C412462-49B1-4BC2-B238-130C61A78C3F}" type="datetimeFigureOut">
              <a:rPr lang="ro-RO" smtClean="0"/>
              <a:t>19.12.2019</a:t>
            </a:fld>
            <a:endParaRPr lang="ro-RO"/>
          </a:p>
        </p:txBody>
      </p:sp>
      <p:sp>
        <p:nvSpPr>
          <p:cNvPr id="21" name="Footer Placeholder 20"/>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C412462-49B1-4BC2-B238-130C61A78C3F}" type="datetimeFigureOut">
              <a:rPr lang="ro-RO" smtClean="0"/>
              <a:t>19.12.2019</a:t>
            </a:fld>
            <a:endParaRPr lang="ro-RO"/>
          </a:p>
        </p:txBody>
      </p:sp>
      <p:sp>
        <p:nvSpPr>
          <p:cNvPr id="24" name="Footer Placeholder 23"/>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C412462-49B1-4BC2-B238-130C61A78C3F}" type="datetimeFigureOut">
              <a:rPr lang="ro-RO" smtClean="0"/>
              <a:t>19.12.2019</a:t>
            </a:fld>
            <a:endParaRPr lang="ro-RO"/>
          </a:p>
        </p:txBody>
      </p:sp>
      <p:sp>
        <p:nvSpPr>
          <p:cNvPr id="29" name="Footer Placeholder 28"/>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31" name="Slide Number Placeholder 30"/>
          <p:cNvSpPr>
            <a:spLocks noGrp="1"/>
          </p:cNvSpPr>
          <p:nvPr>
            <p:ph type="sldNum" sz="quarter" idx="12"/>
          </p:nvPr>
        </p:nvSpPr>
        <p:spPr/>
        <p:txBody>
          <a:bodyPr/>
          <a:lstStyle/>
          <a:p>
            <a:fld id="{34277542-55F0-45B1-BE73-21C871D4C1FA}" type="slidenum">
              <a:rPr lang="ro-RO" smtClean="0"/>
              <a:t>‹#›</a:t>
            </a:fld>
            <a:endParaRPr lang="ro-RO"/>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FC412462-49B1-4BC2-B238-130C61A78C3F}" type="datetimeFigureOut">
              <a:rPr lang="ro-RO" smtClean="0"/>
              <a:t>19.12.2019</a:t>
            </a:fld>
            <a:endParaRPr lang="ro-RO"/>
          </a:p>
        </p:txBody>
      </p:sp>
      <p:sp>
        <p:nvSpPr>
          <p:cNvPr id="17" name="Footer Placeholder 16"/>
          <p:cNvSpPr>
            <a:spLocks noGrp="1"/>
          </p:cNvSpPr>
          <p:nvPr>
            <p:ph type="ftr" sz="quarter" idx="11"/>
          </p:nvPr>
        </p:nvSpPr>
        <p:spPr>
          <a:xfrm>
            <a:off x="5410200" y="4205288"/>
            <a:ext cx="1295400" cy="457200"/>
          </a:xfrm>
        </p:spPr>
        <p:txBody>
          <a:bodyPr/>
          <a:lstStyle/>
          <a:p>
            <a:endParaRPr lang="ro-RO"/>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4277542-55F0-45B1-BE73-21C871D4C1FA}" type="slidenum">
              <a:rPr lang="ro-RO" smtClean="0"/>
              <a:t>‹#›</a:t>
            </a:fld>
            <a:endParaRPr lang="ro-RO"/>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C412462-49B1-4BC2-B238-130C61A78C3F}" type="datetimeFigureOut">
              <a:rPr lang="ro-RO" smtClean="0"/>
              <a:t>19.12.2019</a:t>
            </a:fld>
            <a:endParaRPr lang="ro-RO"/>
          </a:p>
        </p:txBody>
      </p:sp>
      <p:sp>
        <p:nvSpPr>
          <p:cNvPr id="27" name="Slide Number Placeholder 26"/>
          <p:cNvSpPr>
            <a:spLocks noGrp="1"/>
          </p:cNvSpPr>
          <p:nvPr>
            <p:ph type="sldNum" sz="quarter" idx="11"/>
          </p:nvPr>
        </p:nvSpPr>
        <p:spPr/>
        <p:txBody>
          <a:bodyPr rtlCol="0"/>
          <a:lstStyle/>
          <a:p>
            <a:fld id="{34277542-55F0-45B1-BE73-21C871D4C1FA}" type="slidenum">
              <a:rPr lang="ro-RO" smtClean="0"/>
              <a:t>‹#›</a:t>
            </a:fld>
            <a:endParaRPr lang="ro-RO"/>
          </a:p>
        </p:txBody>
      </p:sp>
      <p:sp>
        <p:nvSpPr>
          <p:cNvPr id="28" name="Footer Placeholder 27"/>
          <p:cNvSpPr>
            <a:spLocks noGrp="1"/>
          </p:cNvSpPr>
          <p:nvPr>
            <p:ph type="ftr" sz="quarter" idx="12"/>
          </p:nvPr>
        </p:nvSpPr>
        <p:spPr/>
        <p:txBody>
          <a:bodyPr rtlCol="0"/>
          <a:lstStyle/>
          <a:p>
            <a:endParaRPr lang="ro-RO"/>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FC412462-49B1-4BC2-B238-130C61A78C3F}" type="datetimeFigureOut">
              <a:rPr lang="ro-RO" smtClean="0"/>
              <a:t>19.12.2019</a:t>
            </a:fld>
            <a:endParaRPr lang="ro-RO"/>
          </a:p>
        </p:txBody>
      </p:sp>
      <p:sp>
        <p:nvSpPr>
          <p:cNvPr id="4" name="Footer Placeholder 3"/>
          <p:cNvSpPr>
            <a:spLocks noGrp="1"/>
          </p:cNvSpPr>
          <p:nvPr>
            <p:ph type="ftr" sz="quarter" idx="11"/>
          </p:nvPr>
        </p:nvSpPr>
        <p:spPr>
          <a:xfrm>
            <a:off x="5257800" y="612648"/>
            <a:ext cx="1325880" cy="457200"/>
          </a:xfrm>
        </p:spPr>
        <p:txBody>
          <a:bodyPr/>
          <a:lstStyle/>
          <a:p>
            <a:endParaRPr lang="ro-RO"/>
          </a:p>
        </p:txBody>
      </p:sp>
      <p:sp>
        <p:nvSpPr>
          <p:cNvPr id="5" name="Slide Number Placeholder 4"/>
          <p:cNvSpPr>
            <a:spLocks noGrp="1"/>
          </p:cNvSpPr>
          <p:nvPr>
            <p:ph type="sldNum" sz="quarter" idx="12"/>
          </p:nvPr>
        </p:nvSpPr>
        <p:spPr>
          <a:xfrm>
            <a:off x="8174736" y="2272"/>
            <a:ext cx="762000" cy="365760"/>
          </a:xfrm>
        </p:spPr>
        <p:txBody>
          <a:bodyPr/>
          <a:lstStyle/>
          <a:p>
            <a:fld id="{34277542-55F0-45B1-BE73-21C871D4C1FA}" type="slidenum">
              <a:rPr lang="ro-RO" smtClean="0"/>
              <a:t>‹#›</a:t>
            </a:fld>
            <a:endParaRPr lang="ro-RO"/>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12462-49B1-4BC2-B238-130C61A78C3F}" type="datetimeFigureOut">
              <a:rPr lang="ro-RO" smtClean="0"/>
              <a:t>19.12.2019</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C412462-49B1-4BC2-B238-130C61A78C3F}" type="datetimeFigureOut">
              <a:rPr lang="ro-RO" smtClean="0"/>
              <a:t>19.12.2019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412462-49B1-4BC2-B238-130C61A78C3F}" type="datetimeFigureOut">
              <a:rPr lang="ro-RO" smtClean="0"/>
              <a:t>19.12.2019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4277542-55F0-45B1-BE73-21C871D4C1FA}" type="slidenum">
              <a:rPr lang="ro-RO" smtClean="0"/>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FC412462-49B1-4BC2-B238-130C61A78C3F}" type="datetimeFigureOut">
              <a:rPr lang="ro-RO" smtClean="0"/>
              <a:t>19.12.2019</a:t>
            </a:fld>
            <a:endParaRPr lang="ro-RO"/>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o-RO"/>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4277542-55F0-45B1-BE73-21C871D4C1FA}" type="slidenum">
              <a:rPr lang="ro-RO" smtClean="0"/>
              <a:t>‹#›</a:t>
            </a:fld>
            <a:endParaRPr lang="ro-RO"/>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C412462-49B1-4BC2-B238-130C61A78C3F}" type="datetimeFigureOut">
              <a:rPr lang="ro-RO" smtClean="0"/>
              <a:t>19.12.2019</a:t>
            </a:fld>
            <a:endParaRPr lang="ro-RO"/>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o-RO"/>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4277542-55F0-45B1-BE73-21C871D4C1FA}" type="slidenum">
              <a:rPr lang="ro-RO" smtClean="0"/>
              <a:t>‹#›</a:t>
            </a:fld>
            <a:endParaRPr lang="ro-RO"/>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C412462-49B1-4BC2-B238-130C61A78C3F}" type="datetimeFigureOut">
              <a:rPr lang="ro-RO" smtClean="0"/>
              <a:t>19.12.2019</a:t>
            </a:fld>
            <a:endParaRPr lang="ro-RO"/>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o-RO"/>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4277542-55F0-45B1-BE73-21C871D4C1FA}" type="slidenum">
              <a:rPr lang="ro-RO" smtClean="0"/>
              <a:t>‹#›</a:t>
            </a:fld>
            <a:endParaRPr lang="ro-RO"/>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o-RO"/>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FC412462-49B1-4BC2-B238-130C61A78C3F}" type="datetimeFigureOut">
              <a:rPr lang="ro-RO" smtClean="0"/>
              <a:t>19.12.2019</a:t>
            </a:fld>
            <a:endParaRPr lang="ro-RO"/>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34277542-55F0-45B1-BE73-21C871D4C1FA}" type="slidenum">
              <a:rPr lang="ro-RO" smtClean="0"/>
              <a:t>‹#›</a:t>
            </a:fld>
            <a:endParaRPr lang="ro-RO"/>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C412462-49B1-4BC2-B238-130C61A78C3F}" type="datetimeFigureOut">
              <a:rPr lang="ro-RO" smtClean="0"/>
              <a:t>19.12.2019</a:t>
            </a:fld>
            <a:endParaRPr lang="ro-RO"/>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o-RO"/>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4277542-55F0-45B1-BE73-21C871D4C1FA}" type="slidenum">
              <a:rPr lang="ro-RO" smtClean="0"/>
              <a:t>‹#›</a:t>
            </a:fld>
            <a:endParaRPr lang="ro-RO"/>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C412462-49B1-4BC2-B238-130C61A78C3F}" type="datetimeFigureOut">
              <a:rPr lang="ro-RO" smtClean="0"/>
              <a:t>19.12.2019</a:t>
            </a:fld>
            <a:endParaRPr lang="ro-RO"/>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o-RO"/>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4277542-55F0-45B1-BE73-21C871D4C1FA}" type="slidenum">
              <a:rPr lang="ro-RO" smtClean="0"/>
              <a:t>‹#›</a:t>
            </a:fld>
            <a:endParaRPr lang="ro-RO"/>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3.xml"/><Relationship Id="rId1" Type="http://schemas.openxmlformats.org/officeDocument/2006/relationships/tags" Target="../tags/tag3.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4.xml"/><Relationship Id="rId1" Type="http://schemas.openxmlformats.org/officeDocument/2006/relationships/tags" Target="../tags/tag4.xml"/><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3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6.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571480"/>
            <a:ext cx="7772400" cy="1470025"/>
          </a:xfrm>
        </p:spPr>
        <p:txBody>
          <a:bodyPr>
            <a:normAutofit fontScale="90000"/>
          </a:bodyPr>
          <a:lstStyle/>
          <a:p>
            <a:r>
              <a:rPr lang="ro-RO" dirty="0"/>
              <a:t>Economy of Egypt</a:t>
            </a:r>
            <a:br>
              <a:rPr lang="ro-RO" dirty="0"/>
            </a:br>
            <a:endParaRPr lang="ro-RO" dirty="0"/>
          </a:p>
        </p:txBody>
      </p:sp>
      <p:pic>
        <p:nvPicPr>
          <p:cNvPr id="6146" name="Picture 2" descr="Imagini pentru egypt flag"/>
          <p:cNvPicPr>
            <a:picLocks noChangeAspect="1" noChangeArrowheads="1"/>
          </p:cNvPicPr>
          <p:nvPr/>
        </p:nvPicPr>
        <p:blipFill>
          <a:blip r:embed="rId3"/>
          <a:srcRect/>
          <a:stretch>
            <a:fillRect/>
          </a:stretch>
        </p:blipFill>
        <p:spPr bwMode="auto">
          <a:xfrm>
            <a:off x="285720" y="1428736"/>
            <a:ext cx="4989177" cy="3328986"/>
          </a:xfrm>
          <a:prstGeom prst="rect">
            <a:avLst/>
          </a:prstGeom>
          <a:noFill/>
        </p:spPr>
      </p:pic>
    </p:spTree>
    <p:custDataLst>
      <p:tags r:id="rId1"/>
    </p:custDataLst>
  </p:cSld>
  <p:clrMapOvr>
    <a:masterClrMapping/>
  </p:clrMapOvr>
  <p:transition advTm="8158">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wipe(down)">
                                      <p:cBhvr>
                                        <p:cTn id="11" dur="580">
                                          <p:stCondLst>
                                            <p:cond delay="0"/>
                                          </p:stCondLst>
                                        </p:cTn>
                                        <p:tgtEl>
                                          <p:spTgt spid="6146"/>
                                        </p:tgtEl>
                                      </p:cBhvr>
                                    </p:animEffect>
                                    <p:anim calcmode="lin" valueType="num">
                                      <p:cBhvr>
                                        <p:cTn id="12"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17" dur="26">
                                          <p:stCondLst>
                                            <p:cond delay="650"/>
                                          </p:stCondLst>
                                        </p:cTn>
                                        <p:tgtEl>
                                          <p:spTgt spid="6146"/>
                                        </p:tgtEl>
                                      </p:cBhvr>
                                      <p:to x="100000" y="60000"/>
                                    </p:animScale>
                                    <p:animScale>
                                      <p:cBhvr>
                                        <p:cTn id="18" dur="166" decel="50000">
                                          <p:stCondLst>
                                            <p:cond delay="676"/>
                                          </p:stCondLst>
                                        </p:cTn>
                                        <p:tgtEl>
                                          <p:spTgt spid="6146"/>
                                        </p:tgtEl>
                                      </p:cBhvr>
                                      <p:to x="100000" y="100000"/>
                                    </p:animScale>
                                    <p:animScale>
                                      <p:cBhvr>
                                        <p:cTn id="19" dur="26">
                                          <p:stCondLst>
                                            <p:cond delay="1312"/>
                                          </p:stCondLst>
                                        </p:cTn>
                                        <p:tgtEl>
                                          <p:spTgt spid="6146"/>
                                        </p:tgtEl>
                                      </p:cBhvr>
                                      <p:to x="100000" y="80000"/>
                                    </p:animScale>
                                    <p:animScale>
                                      <p:cBhvr>
                                        <p:cTn id="20" dur="166" decel="50000">
                                          <p:stCondLst>
                                            <p:cond delay="1338"/>
                                          </p:stCondLst>
                                        </p:cTn>
                                        <p:tgtEl>
                                          <p:spTgt spid="6146"/>
                                        </p:tgtEl>
                                      </p:cBhvr>
                                      <p:to x="100000" y="100000"/>
                                    </p:animScale>
                                    <p:animScale>
                                      <p:cBhvr>
                                        <p:cTn id="21" dur="26">
                                          <p:stCondLst>
                                            <p:cond delay="1642"/>
                                          </p:stCondLst>
                                        </p:cTn>
                                        <p:tgtEl>
                                          <p:spTgt spid="6146"/>
                                        </p:tgtEl>
                                      </p:cBhvr>
                                      <p:to x="100000" y="90000"/>
                                    </p:animScale>
                                    <p:animScale>
                                      <p:cBhvr>
                                        <p:cTn id="22" dur="166" decel="50000">
                                          <p:stCondLst>
                                            <p:cond delay="1668"/>
                                          </p:stCondLst>
                                        </p:cTn>
                                        <p:tgtEl>
                                          <p:spTgt spid="6146"/>
                                        </p:tgtEl>
                                      </p:cBhvr>
                                      <p:to x="100000" y="100000"/>
                                    </p:animScale>
                                    <p:animScale>
                                      <p:cBhvr>
                                        <p:cTn id="23" dur="26">
                                          <p:stCondLst>
                                            <p:cond delay="1808"/>
                                          </p:stCondLst>
                                        </p:cTn>
                                        <p:tgtEl>
                                          <p:spTgt spid="6146"/>
                                        </p:tgtEl>
                                      </p:cBhvr>
                                      <p:to x="100000" y="95000"/>
                                    </p:animScale>
                                    <p:animScale>
                                      <p:cBhvr>
                                        <p:cTn id="24"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latin typeface="Algerian" pitchFamily="82" charset="0"/>
              </a:rPr>
              <a:t>Introduction</a:t>
            </a:r>
            <a:endParaRPr lang="ro-RO" dirty="0">
              <a:latin typeface="Algerian" pitchFamily="82" charset="0"/>
            </a:endParaRPr>
          </a:p>
        </p:txBody>
      </p:sp>
      <p:sp>
        <p:nvSpPr>
          <p:cNvPr id="3" name="Content Placeholder 2"/>
          <p:cNvSpPr>
            <a:spLocks noGrp="1"/>
          </p:cNvSpPr>
          <p:nvPr>
            <p:ph sz="quarter" idx="1"/>
          </p:nvPr>
        </p:nvSpPr>
        <p:spPr>
          <a:xfrm>
            <a:off x="214282" y="1357298"/>
            <a:ext cx="4714908" cy="5000660"/>
          </a:xfrm>
        </p:spPr>
        <p:txBody>
          <a:bodyPr>
            <a:normAutofit fontScale="62500" lnSpcReduction="20000"/>
          </a:bodyPr>
          <a:lstStyle/>
          <a:p>
            <a:pPr fontAlgn="base"/>
            <a:endParaRPr lang="ro-RO" dirty="0" smtClean="0">
              <a:solidFill>
                <a:srgbClr val="EE6000"/>
              </a:solidFill>
            </a:endParaRPr>
          </a:p>
          <a:p>
            <a:pPr fontAlgn="base"/>
            <a:r>
              <a:rPr lang="en-US" dirty="0" smtClean="0">
                <a:solidFill>
                  <a:schemeClr val="accent2">
                    <a:lumMod val="60000"/>
                    <a:lumOff val="40000"/>
                  </a:schemeClr>
                </a:solidFill>
              </a:rPr>
              <a:t>The </a:t>
            </a:r>
            <a:r>
              <a:rPr lang="en-US" dirty="0">
                <a:solidFill>
                  <a:schemeClr val="accent2">
                    <a:lumMod val="60000"/>
                    <a:lumOff val="40000"/>
                  </a:schemeClr>
                </a:solidFill>
              </a:rPr>
              <a:t>economy of Egypt is moving toward a market-oriented approach after years as a planned economy with import substitution. Under the planned economy, the Egyptian government had total control over resource allocation, including distribution and pricing. It also focused on domestic production rather than importation of foreign goods. </a:t>
            </a:r>
            <a:endParaRPr lang="ro-RO" dirty="0" smtClean="0">
              <a:solidFill>
                <a:schemeClr val="accent2">
                  <a:lumMod val="60000"/>
                  <a:lumOff val="40000"/>
                </a:schemeClr>
              </a:solidFill>
            </a:endParaRPr>
          </a:p>
          <a:p>
            <a:pPr fontAlgn="base"/>
            <a:r>
              <a:rPr lang="en-US" dirty="0" smtClean="0">
                <a:solidFill>
                  <a:schemeClr val="accent2">
                    <a:lumMod val="60000"/>
                    <a:lumOff val="40000"/>
                  </a:schemeClr>
                </a:solidFill>
              </a:rPr>
              <a:t>As </a:t>
            </a:r>
            <a:r>
              <a:rPr lang="en-US" dirty="0">
                <a:solidFill>
                  <a:schemeClr val="accent2">
                    <a:lumMod val="60000"/>
                    <a:lumOff val="40000"/>
                  </a:schemeClr>
                </a:solidFill>
              </a:rPr>
              <a:t>a market-oriented economy, Egypt is implementing structural reforms, encouraging foreign direct investment, and allowing supply and demand to dictate the distribution and pricing of goods. Although, the government does still have some state-owned organizations, like banks. This new economic approach helped Egypt’s economy grow by 8% between 2004 and 2009. However, in 2011, the government underwent a political revolution that left significantly reduced its growth.</a:t>
            </a:r>
          </a:p>
          <a:p>
            <a:endParaRPr lang="ro-RO" dirty="0"/>
          </a:p>
        </p:txBody>
      </p:sp>
      <p:pic>
        <p:nvPicPr>
          <p:cNvPr id="4098" name="Picture 2" descr="Imagini pentru egypt economy"/>
          <p:cNvPicPr>
            <a:picLocks noChangeAspect="1" noChangeArrowheads="1"/>
          </p:cNvPicPr>
          <p:nvPr/>
        </p:nvPicPr>
        <p:blipFill>
          <a:blip r:embed="rId3"/>
          <a:srcRect/>
          <a:stretch>
            <a:fillRect/>
          </a:stretch>
        </p:blipFill>
        <p:spPr bwMode="auto">
          <a:xfrm>
            <a:off x="4929190" y="1714488"/>
            <a:ext cx="3952860" cy="2571745"/>
          </a:xfrm>
          <a:prstGeom prst="rect">
            <a:avLst/>
          </a:prstGeom>
          <a:noFill/>
        </p:spPr>
      </p:pic>
    </p:spTree>
    <p:custDataLst>
      <p:tags r:id="rId1"/>
    </p:custDataLst>
  </p:cSld>
  <p:clrMapOvr>
    <a:masterClrMapping/>
  </p:clrMapOvr>
  <p:transition advTm="14337">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 calcmode="lin" valueType="num">
                                      <p:cBhvr additive="base">
                                        <p:cTn id="20" dur="500" fill="hold"/>
                                        <p:tgtEl>
                                          <p:spTgt spid="4098"/>
                                        </p:tgtEl>
                                        <p:attrNameLst>
                                          <p:attrName>ppt_x</p:attrName>
                                        </p:attrNameLst>
                                      </p:cBhvr>
                                      <p:tavLst>
                                        <p:tav tm="0">
                                          <p:val>
                                            <p:strVal val="#ppt_x"/>
                                          </p:val>
                                        </p:tav>
                                        <p:tav tm="100000">
                                          <p:val>
                                            <p:strVal val="#ppt_x"/>
                                          </p:val>
                                        </p:tav>
                                      </p:tavLst>
                                    </p:anim>
                                    <p:anim calcmode="lin" valueType="num">
                                      <p:cBhvr additive="base">
                                        <p:cTn id="21"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4886" y="1714488"/>
            <a:ext cx="4329114" cy="4240211"/>
          </a:xfrm>
        </p:spPr>
        <p:txBody>
          <a:bodyPr>
            <a:normAutofit fontScale="92500" lnSpcReduction="10000"/>
          </a:bodyPr>
          <a:lstStyle/>
          <a:p>
            <a:r>
              <a:rPr lang="en-US" dirty="0">
                <a:solidFill>
                  <a:schemeClr val="accent1">
                    <a:lumMod val="50000"/>
                  </a:schemeClr>
                </a:solidFill>
              </a:rPr>
              <a:t>The economy of Egypt is based on several industry endeavors. These include</a:t>
            </a:r>
            <a:r>
              <a:rPr lang="en-US" dirty="0">
                <a:solidFill>
                  <a:schemeClr val="accent3">
                    <a:lumMod val="60000"/>
                    <a:lumOff val="40000"/>
                  </a:schemeClr>
                </a:solidFill>
              </a:rPr>
              <a:t> tourism</a:t>
            </a:r>
            <a:r>
              <a:rPr lang="en-US" dirty="0">
                <a:solidFill>
                  <a:schemeClr val="accent1">
                    <a:lumMod val="50000"/>
                  </a:schemeClr>
                </a:solidFill>
              </a:rPr>
              <a:t>, textile production, food processing, hydrocarbons, chemicals, pharmaceutical, construction, cement and metal production, and manufacturing. </a:t>
            </a:r>
            <a:endParaRPr lang="ro-RO" dirty="0">
              <a:solidFill>
                <a:schemeClr val="accent1">
                  <a:lumMod val="50000"/>
                </a:schemeClr>
              </a:solidFill>
            </a:endParaRPr>
          </a:p>
        </p:txBody>
      </p:sp>
      <p:sp>
        <p:nvSpPr>
          <p:cNvPr id="2" name="Title 1"/>
          <p:cNvSpPr>
            <a:spLocks noGrp="1"/>
          </p:cNvSpPr>
          <p:nvPr>
            <p:ph type="title"/>
          </p:nvPr>
        </p:nvSpPr>
        <p:spPr/>
        <p:txBody>
          <a:bodyPr>
            <a:normAutofit fontScale="90000"/>
          </a:bodyPr>
          <a:lstStyle/>
          <a:p>
            <a:r>
              <a:rPr lang="ro-RO" b="1" dirty="0" smtClean="0"/>
              <a:t>Leading Industries Of Egypt</a:t>
            </a:r>
            <a:br>
              <a:rPr lang="ro-RO" b="1" dirty="0" smtClean="0"/>
            </a:br>
            <a:endParaRPr lang="ro-RO" dirty="0"/>
          </a:p>
        </p:txBody>
      </p:sp>
      <p:pic>
        <p:nvPicPr>
          <p:cNvPr id="3074" name="Picture 2" descr="C:\Users\codrin\Downloads\WhatsApp Image 2019-12-19 at 21.05.46 (1).jpeg"/>
          <p:cNvPicPr>
            <a:picLocks noChangeAspect="1" noChangeArrowheads="1"/>
          </p:cNvPicPr>
          <p:nvPr/>
        </p:nvPicPr>
        <p:blipFill>
          <a:blip r:embed="rId3" cstate="print"/>
          <a:srcRect/>
          <a:stretch>
            <a:fillRect/>
          </a:stretch>
        </p:blipFill>
        <p:spPr bwMode="auto">
          <a:xfrm rot="513336">
            <a:off x="2333182" y="1237395"/>
            <a:ext cx="2362123" cy="1771592"/>
          </a:xfrm>
          <a:prstGeom prst="rect">
            <a:avLst/>
          </a:prstGeom>
          <a:noFill/>
        </p:spPr>
      </p:pic>
      <p:pic>
        <p:nvPicPr>
          <p:cNvPr id="3075" name="Picture 3" descr="C:\Users\codrin\Downloads\WhatsApp Image 2019-12-19 at 21.09.01.jpeg"/>
          <p:cNvPicPr>
            <a:picLocks noChangeAspect="1" noChangeArrowheads="1"/>
          </p:cNvPicPr>
          <p:nvPr/>
        </p:nvPicPr>
        <p:blipFill>
          <a:blip r:embed="rId4" cstate="print"/>
          <a:srcRect/>
          <a:stretch>
            <a:fillRect/>
          </a:stretch>
        </p:blipFill>
        <p:spPr bwMode="auto">
          <a:xfrm rot="21110763">
            <a:off x="2053317" y="3888410"/>
            <a:ext cx="2587058" cy="1940293"/>
          </a:xfrm>
          <a:prstGeom prst="rect">
            <a:avLst/>
          </a:prstGeom>
          <a:noFill/>
        </p:spPr>
      </p:pic>
      <p:sp>
        <p:nvSpPr>
          <p:cNvPr id="3077" name="AutoShape 5" descr="Imagini pentru egypt touris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o-RO"/>
          </a:p>
        </p:txBody>
      </p:sp>
      <p:sp>
        <p:nvSpPr>
          <p:cNvPr id="3079" name="AutoShape 7" descr="Imagini pentru egypt touris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o-RO"/>
          </a:p>
        </p:txBody>
      </p:sp>
      <p:pic>
        <p:nvPicPr>
          <p:cNvPr id="3081" name="Picture 9" descr="Imagine similară"/>
          <p:cNvPicPr>
            <a:picLocks noChangeAspect="1" noChangeArrowheads="1"/>
          </p:cNvPicPr>
          <p:nvPr/>
        </p:nvPicPr>
        <p:blipFill>
          <a:blip r:embed="rId5"/>
          <a:srcRect/>
          <a:stretch>
            <a:fillRect/>
          </a:stretch>
        </p:blipFill>
        <p:spPr bwMode="auto">
          <a:xfrm rot="20095444">
            <a:off x="230083" y="2621530"/>
            <a:ext cx="3338437" cy="1828192"/>
          </a:xfrm>
          <a:prstGeom prst="rect">
            <a:avLst/>
          </a:prstGeom>
          <a:noFill/>
        </p:spPr>
      </p:pic>
    </p:spTree>
    <p:custDataLst>
      <p:tags r:id="rId1"/>
    </p:custDataLst>
  </p:cSld>
  <p:clrMapOvr>
    <a:masterClrMapping/>
  </p:clrMapOvr>
  <p:transition advTm="18955">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Scale>
                                      <p:cBhvr>
                                        <p:cTn id="1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xEl>
                                              <p:pRg st="0" end="0"/>
                                            </p:txEl>
                                          </p:spTgt>
                                        </p:tgtEl>
                                        <p:attrNameLst>
                                          <p:attrName>ppt_x</p:attrName>
                                          <p:attrName>ppt_y</p:attrName>
                                        </p:attrNameLst>
                                      </p:cBhvr>
                                    </p:animMotion>
                                    <p:animEffect transition="in" filter="fade">
                                      <p:cBhvr>
                                        <p:cTn id="19" dur="1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3074"/>
                                        </p:tgtEl>
                                        <p:attrNameLst>
                                          <p:attrName>style.visibility</p:attrName>
                                        </p:attrNameLst>
                                      </p:cBhvr>
                                      <p:to>
                                        <p:strVal val="visible"/>
                                      </p:to>
                                    </p:set>
                                    <p:anim calcmode="lin" valueType="num">
                                      <p:cBhvr>
                                        <p:cTn id="24" dur="500" fill="hold"/>
                                        <p:tgtEl>
                                          <p:spTgt spid="3074"/>
                                        </p:tgtEl>
                                        <p:attrNameLst>
                                          <p:attrName>ppt_w</p:attrName>
                                        </p:attrNameLst>
                                      </p:cBhvr>
                                      <p:tavLst>
                                        <p:tav tm="0">
                                          <p:val>
                                            <p:fltVal val="0"/>
                                          </p:val>
                                        </p:tav>
                                        <p:tav tm="100000">
                                          <p:val>
                                            <p:strVal val="#ppt_w"/>
                                          </p:val>
                                        </p:tav>
                                      </p:tavLst>
                                    </p:anim>
                                    <p:anim calcmode="lin" valueType="num">
                                      <p:cBhvr>
                                        <p:cTn id="25" dur="500" fill="hold"/>
                                        <p:tgtEl>
                                          <p:spTgt spid="3074"/>
                                        </p:tgtEl>
                                        <p:attrNameLst>
                                          <p:attrName>ppt_h</p:attrName>
                                        </p:attrNameLst>
                                      </p:cBhvr>
                                      <p:tavLst>
                                        <p:tav tm="0">
                                          <p:val>
                                            <p:fltVal val="0"/>
                                          </p:val>
                                        </p:tav>
                                        <p:tav tm="100000">
                                          <p:val>
                                            <p:strVal val="#ppt_h"/>
                                          </p:val>
                                        </p:tav>
                                      </p:tavLst>
                                    </p:anim>
                                    <p:animEffect transition="in" filter="fade">
                                      <p:cBhvr>
                                        <p:cTn id="26" dur="500"/>
                                        <p:tgtEl>
                                          <p:spTgt spid="307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3075"/>
                                        </p:tgtEl>
                                        <p:attrNameLst>
                                          <p:attrName>style.visibility</p:attrName>
                                        </p:attrNameLst>
                                      </p:cBhvr>
                                      <p:to>
                                        <p:strVal val="visible"/>
                                      </p:to>
                                    </p:set>
                                    <p:anim calcmode="lin" valueType="num">
                                      <p:cBhvr>
                                        <p:cTn id="31" dur="500" fill="hold"/>
                                        <p:tgtEl>
                                          <p:spTgt spid="3075"/>
                                        </p:tgtEl>
                                        <p:attrNameLst>
                                          <p:attrName>ppt_w</p:attrName>
                                        </p:attrNameLst>
                                      </p:cBhvr>
                                      <p:tavLst>
                                        <p:tav tm="0">
                                          <p:val>
                                            <p:fltVal val="0"/>
                                          </p:val>
                                        </p:tav>
                                        <p:tav tm="100000">
                                          <p:val>
                                            <p:strVal val="#ppt_w"/>
                                          </p:val>
                                        </p:tav>
                                      </p:tavLst>
                                    </p:anim>
                                    <p:anim calcmode="lin" valueType="num">
                                      <p:cBhvr>
                                        <p:cTn id="32" dur="500" fill="hold"/>
                                        <p:tgtEl>
                                          <p:spTgt spid="3075"/>
                                        </p:tgtEl>
                                        <p:attrNameLst>
                                          <p:attrName>ppt_h</p:attrName>
                                        </p:attrNameLst>
                                      </p:cBhvr>
                                      <p:tavLst>
                                        <p:tav tm="0">
                                          <p:val>
                                            <p:fltVal val="0"/>
                                          </p:val>
                                        </p:tav>
                                        <p:tav tm="100000">
                                          <p:val>
                                            <p:strVal val="#ppt_h"/>
                                          </p:val>
                                        </p:tav>
                                      </p:tavLst>
                                    </p:anim>
                                    <p:animEffect transition="in" filter="fade">
                                      <p:cBhvr>
                                        <p:cTn id="33" dur="500"/>
                                        <p:tgtEl>
                                          <p:spTgt spid="307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3081"/>
                                        </p:tgtEl>
                                        <p:attrNameLst>
                                          <p:attrName>style.visibility</p:attrName>
                                        </p:attrNameLst>
                                      </p:cBhvr>
                                      <p:to>
                                        <p:strVal val="visible"/>
                                      </p:to>
                                    </p:set>
                                    <p:anim calcmode="lin" valueType="num">
                                      <p:cBhvr>
                                        <p:cTn id="38" dur="500" fill="hold"/>
                                        <p:tgtEl>
                                          <p:spTgt spid="3081"/>
                                        </p:tgtEl>
                                        <p:attrNameLst>
                                          <p:attrName>ppt_w</p:attrName>
                                        </p:attrNameLst>
                                      </p:cBhvr>
                                      <p:tavLst>
                                        <p:tav tm="0">
                                          <p:val>
                                            <p:fltVal val="0"/>
                                          </p:val>
                                        </p:tav>
                                        <p:tav tm="100000">
                                          <p:val>
                                            <p:strVal val="#ppt_w"/>
                                          </p:val>
                                        </p:tav>
                                      </p:tavLst>
                                    </p:anim>
                                    <p:anim calcmode="lin" valueType="num">
                                      <p:cBhvr>
                                        <p:cTn id="39" dur="500" fill="hold"/>
                                        <p:tgtEl>
                                          <p:spTgt spid="3081"/>
                                        </p:tgtEl>
                                        <p:attrNameLst>
                                          <p:attrName>ppt_h</p:attrName>
                                        </p:attrNameLst>
                                      </p:cBhvr>
                                      <p:tavLst>
                                        <p:tav tm="0">
                                          <p:val>
                                            <p:fltVal val="0"/>
                                          </p:val>
                                        </p:tav>
                                        <p:tav tm="100000">
                                          <p:val>
                                            <p:strVal val="#ppt_h"/>
                                          </p:val>
                                        </p:tav>
                                      </p:tavLst>
                                    </p:anim>
                                    <p:animEffect transition="in" filter="fade">
                                      <p:cBhvr>
                                        <p:cTn id="40"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0108"/>
            <a:ext cx="8534400" cy="758952"/>
          </a:xfrm>
        </p:spPr>
        <p:txBody>
          <a:bodyPr>
            <a:normAutofit fontScale="90000"/>
          </a:bodyPr>
          <a:lstStyle/>
          <a:p>
            <a:pPr fontAlgn="base"/>
            <a:r>
              <a:rPr lang="ro-RO" b="1" dirty="0" smtClean="0"/>
              <a:t/>
            </a:r>
            <a:br>
              <a:rPr lang="ro-RO" b="1" dirty="0" smtClean="0"/>
            </a:br>
            <a:r>
              <a:rPr lang="ro-RO" b="1" dirty="0"/>
              <a:t/>
            </a:r>
            <a:br>
              <a:rPr lang="ro-RO" b="1" dirty="0"/>
            </a:br>
            <a:r>
              <a:rPr lang="ro-RO" b="1" dirty="0" smtClean="0"/>
              <a:t/>
            </a:r>
            <a:br>
              <a:rPr lang="ro-RO" b="1" dirty="0" smtClean="0"/>
            </a:br>
            <a:r>
              <a:rPr lang="ro-RO" b="1" dirty="0" smtClean="0"/>
              <a:t/>
            </a:r>
            <a:br>
              <a:rPr lang="ro-RO" b="1" dirty="0" smtClean="0"/>
            </a:br>
            <a:r>
              <a:rPr lang="ro-RO" b="1" dirty="0" smtClean="0"/>
              <a:t/>
            </a:r>
            <a:br>
              <a:rPr lang="ro-RO" b="1" dirty="0" smtClean="0"/>
            </a:br>
            <a:r>
              <a:rPr lang="ro-RO" b="1" dirty="0" smtClean="0"/>
              <a:t/>
            </a:r>
            <a:br>
              <a:rPr lang="ro-RO" b="1" dirty="0" smtClean="0"/>
            </a:br>
            <a:r>
              <a:rPr lang="en-US" b="1" dirty="0" smtClean="0"/>
              <a:t>Top </a:t>
            </a:r>
            <a:r>
              <a:rPr lang="en-US" b="1" dirty="0"/>
              <a:t>Export Goods And Partners</a:t>
            </a:r>
            <a:br>
              <a:rPr lang="en-US" b="1" dirty="0"/>
            </a:br>
            <a:r>
              <a:rPr lang="en-US" dirty="0" smtClean="0"/>
              <a:t/>
            </a:r>
            <a:br>
              <a:rPr lang="en-US" dirty="0" smtClean="0"/>
            </a:br>
            <a:endParaRPr lang="ro-RO" dirty="0"/>
          </a:p>
        </p:txBody>
      </p:sp>
      <p:sp>
        <p:nvSpPr>
          <p:cNvPr id="3" name="Content Placeholder 2"/>
          <p:cNvSpPr>
            <a:spLocks noGrp="1"/>
          </p:cNvSpPr>
          <p:nvPr>
            <p:ph sz="quarter" idx="1"/>
          </p:nvPr>
        </p:nvSpPr>
        <p:spPr>
          <a:xfrm>
            <a:off x="301752" y="1527048"/>
            <a:ext cx="4841752" cy="4572000"/>
          </a:xfrm>
        </p:spPr>
        <p:txBody>
          <a:bodyPr>
            <a:normAutofit fontScale="77500" lnSpcReduction="20000"/>
          </a:bodyPr>
          <a:lstStyle/>
          <a:p>
            <a:r>
              <a:rPr lang="en-US" dirty="0">
                <a:solidFill>
                  <a:schemeClr val="accent1">
                    <a:lumMod val="75000"/>
                  </a:schemeClr>
                </a:solidFill>
              </a:rPr>
              <a:t>Egypt exported $33.2 billion worth of goods in 2014, making it the 62nd largest export economy in the world. Its principal exports include crude petroleum ($6.84 billion), refined petroleum ($1.34 billion), insulated wire ($996 million), video displays ($757 million), and gold ($667 million). </a:t>
            </a:r>
            <a:endParaRPr lang="ro-RO" dirty="0" smtClean="0">
              <a:solidFill>
                <a:schemeClr val="accent1">
                  <a:lumMod val="75000"/>
                </a:schemeClr>
              </a:solidFill>
            </a:endParaRPr>
          </a:p>
          <a:p>
            <a:r>
              <a:rPr lang="en-US" dirty="0" smtClean="0">
                <a:solidFill>
                  <a:schemeClr val="accent1">
                    <a:lumMod val="75000"/>
                  </a:schemeClr>
                </a:solidFill>
              </a:rPr>
              <a:t>The </a:t>
            </a:r>
            <a:r>
              <a:rPr lang="en-US" dirty="0">
                <a:solidFill>
                  <a:schemeClr val="accent1">
                    <a:lumMod val="75000"/>
                  </a:schemeClr>
                </a:solidFill>
              </a:rPr>
              <a:t>majority of exports leaving Egypt are imported by the following countries: Italy ($3.28 billion), Germany ($2.03 billion), Saudi Arabia ($1.95 billion), India ($1.86 billion), and Turkey ($1.77 billion).</a:t>
            </a:r>
            <a:endParaRPr lang="ro-RO" dirty="0">
              <a:solidFill>
                <a:schemeClr val="accent1">
                  <a:lumMod val="75000"/>
                </a:schemeClr>
              </a:solidFill>
            </a:endParaRPr>
          </a:p>
        </p:txBody>
      </p:sp>
      <p:pic>
        <p:nvPicPr>
          <p:cNvPr id="2050" name="Picture 2" descr="Imagini pentru italy"/>
          <p:cNvPicPr>
            <a:picLocks noChangeAspect="1" noChangeArrowheads="1"/>
          </p:cNvPicPr>
          <p:nvPr/>
        </p:nvPicPr>
        <p:blipFill>
          <a:blip r:embed="rId3"/>
          <a:srcRect/>
          <a:stretch>
            <a:fillRect/>
          </a:stretch>
        </p:blipFill>
        <p:spPr bwMode="auto">
          <a:xfrm rot="1071777">
            <a:off x="5403872" y="1628830"/>
            <a:ext cx="1611236" cy="1950859"/>
          </a:xfrm>
          <a:prstGeom prst="rect">
            <a:avLst/>
          </a:prstGeom>
          <a:noFill/>
        </p:spPr>
      </p:pic>
      <p:pic>
        <p:nvPicPr>
          <p:cNvPr id="2052" name="Picture 4" descr="Imagini pentru germany"/>
          <p:cNvPicPr>
            <a:picLocks noChangeAspect="1" noChangeArrowheads="1"/>
          </p:cNvPicPr>
          <p:nvPr/>
        </p:nvPicPr>
        <p:blipFill>
          <a:blip r:embed="rId4" cstate="print"/>
          <a:srcRect/>
          <a:stretch>
            <a:fillRect/>
          </a:stretch>
        </p:blipFill>
        <p:spPr bwMode="auto">
          <a:xfrm rot="20996863">
            <a:off x="6652108" y="3151898"/>
            <a:ext cx="1830840" cy="1075901"/>
          </a:xfrm>
          <a:prstGeom prst="rect">
            <a:avLst/>
          </a:prstGeom>
          <a:noFill/>
        </p:spPr>
      </p:pic>
      <p:pic>
        <p:nvPicPr>
          <p:cNvPr id="2054" name="Picture 6" descr="Imagini pentru india"/>
          <p:cNvPicPr>
            <a:picLocks noChangeAspect="1" noChangeArrowheads="1"/>
          </p:cNvPicPr>
          <p:nvPr/>
        </p:nvPicPr>
        <p:blipFill>
          <a:blip r:embed="rId5" cstate="print"/>
          <a:srcRect/>
          <a:stretch>
            <a:fillRect/>
          </a:stretch>
        </p:blipFill>
        <p:spPr bwMode="auto">
          <a:xfrm rot="770758">
            <a:off x="5333481" y="4405465"/>
            <a:ext cx="2509457" cy="1348833"/>
          </a:xfrm>
          <a:prstGeom prst="rect">
            <a:avLst/>
          </a:prstGeom>
          <a:noFill/>
        </p:spPr>
      </p:pic>
    </p:spTree>
    <p:custDataLst>
      <p:tags r:id="rId1"/>
    </p:custDataLst>
  </p:cSld>
  <p:clrMapOvr>
    <a:masterClrMapping/>
  </p:clrMapOvr>
  <p:transition advTm="22137">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1000"/>
                                        <p:tgtEl>
                                          <p:spTgt spid="3">
                                            <p:txEl>
                                              <p:pRg st="1" end="1"/>
                                            </p:txEl>
                                          </p:spTgt>
                                        </p:tgtEl>
                                      </p:cBhvr>
                                    </p:animEffect>
                                    <p:anim calcmode="lin" valueType="num">
                                      <p:cBhvr>
                                        <p:cTn id="3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 calcmode="lin" valueType="num">
                                      <p:cBhvr>
                                        <p:cTn id="37" dur="500" fill="hold"/>
                                        <p:tgtEl>
                                          <p:spTgt spid="2050"/>
                                        </p:tgtEl>
                                        <p:attrNameLst>
                                          <p:attrName>ppt_w</p:attrName>
                                        </p:attrNameLst>
                                      </p:cBhvr>
                                      <p:tavLst>
                                        <p:tav tm="0">
                                          <p:val>
                                            <p:fltVal val="0"/>
                                          </p:val>
                                        </p:tav>
                                        <p:tav tm="100000">
                                          <p:val>
                                            <p:strVal val="#ppt_w"/>
                                          </p:val>
                                        </p:tav>
                                      </p:tavLst>
                                    </p:anim>
                                    <p:anim calcmode="lin" valueType="num">
                                      <p:cBhvr>
                                        <p:cTn id="38" dur="500" fill="hold"/>
                                        <p:tgtEl>
                                          <p:spTgt spid="2050"/>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2054"/>
                                        </p:tgtEl>
                                        <p:attrNameLst>
                                          <p:attrName>style.visibility</p:attrName>
                                        </p:attrNameLst>
                                      </p:cBhvr>
                                      <p:to>
                                        <p:strVal val="visible"/>
                                      </p:to>
                                    </p:set>
                                    <p:anim calcmode="lin" valueType="num">
                                      <p:cBhvr>
                                        <p:cTn id="43" dur="500" fill="hold"/>
                                        <p:tgtEl>
                                          <p:spTgt spid="2054"/>
                                        </p:tgtEl>
                                        <p:attrNameLst>
                                          <p:attrName>ppt_w</p:attrName>
                                        </p:attrNameLst>
                                      </p:cBhvr>
                                      <p:tavLst>
                                        <p:tav tm="0">
                                          <p:val>
                                            <p:fltVal val="0"/>
                                          </p:val>
                                        </p:tav>
                                        <p:tav tm="100000">
                                          <p:val>
                                            <p:strVal val="#ppt_w"/>
                                          </p:val>
                                        </p:tav>
                                      </p:tavLst>
                                    </p:anim>
                                    <p:anim calcmode="lin" valueType="num">
                                      <p:cBhvr>
                                        <p:cTn id="44" dur="500" fill="hold"/>
                                        <p:tgtEl>
                                          <p:spTgt spid="2054"/>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2052"/>
                                        </p:tgtEl>
                                        <p:attrNameLst>
                                          <p:attrName>style.visibility</p:attrName>
                                        </p:attrNameLst>
                                      </p:cBhvr>
                                      <p:to>
                                        <p:strVal val="visible"/>
                                      </p:to>
                                    </p:set>
                                    <p:anim calcmode="lin" valueType="num">
                                      <p:cBhvr>
                                        <p:cTn id="49" dur="500" fill="hold"/>
                                        <p:tgtEl>
                                          <p:spTgt spid="2052"/>
                                        </p:tgtEl>
                                        <p:attrNameLst>
                                          <p:attrName>ppt_w</p:attrName>
                                        </p:attrNameLst>
                                      </p:cBhvr>
                                      <p:tavLst>
                                        <p:tav tm="0">
                                          <p:val>
                                            <p:fltVal val="0"/>
                                          </p:val>
                                        </p:tav>
                                        <p:tav tm="100000">
                                          <p:val>
                                            <p:strVal val="#ppt_w"/>
                                          </p:val>
                                        </p:tav>
                                      </p:tavLst>
                                    </p:anim>
                                    <p:anim calcmode="lin" valueType="num">
                                      <p:cBhvr>
                                        <p:cTn id="50" dur="500" fill="hold"/>
                                        <p:tgtEl>
                                          <p:spTgt spid="20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000108"/>
            <a:ext cx="8229600" cy="1143000"/>
          </a:xfrm>
        </p:spPr>
        <p:txBody>
          <a:bodyPr>
            <a:normAutofit fontScale="90000"/>
          </a:bodyPr>
          <a:lstStyle/>
          <a:p>
            <a:r>
              <a:rPr lang="ro-RO" b="1" dirty="0" smtClean="0"/>
              <a:t/>
            </a:r>
            <a:br>
              <a:rPr lang="ro-RO" b="1" dirty="0" smtClean="0"/>
            </a:br>
            <a:r>
              <a:rPr lang="ro-RO" b="1" dirty="0" smtClean="0"/>
              <a:t/>
            </a:r>
            <a:br>
              <a:rPr lang="ro-RO" b="1" dirty="0" smtClean="0"/>
            </a:br>
            <a:r>
              <a:rPr lang="ro-RO" b="1" dirty="0" smtClean="0"/>
              <a:t/>
            </a:r>
            <a:br>
              <a:rPr lang="ro-RO" b="1" dirty="0" smtClean="0"/>
            </a:br>
            <a:r>
              <a:rPr lang="ro-RO" b="1" dirty="0" smtClean="0"/>
              <a:t/>
            </a:r>
            <a:br>
              <a:rPr lang="ro-RO" b="1" dirty="0" smtClean="0"/>
            </a:br>
            <a:r>
              <a:rPr lang="ro-RO" b="1" dirty="0" smtClean="0"/>
              <a:t/>
            </a:r>
            <a:br>
              <a:rPr lang="ro-RO" b="1" dirty="0" smtClean="0"/>
            </a:br>
            <a:r>
              <a:rPr lang="ro-RO" b="1" dirty="0" smtClean="0"/>
              <a:t/>
            </a:r>
            <a:br>
              <a:rPr lang="ro-RO" b="1" dirty="0" smtClean="0"/>
            </a:br>
            <a:r>
              <a:rPr lang="en-US" b="1" dirty="0" smtClean="0"/>
              <a:t>Challenges </a:t>
            </a:r>
            <a:r>
              <a:rPr lang="en-US" b="1" dirty="0"/>
              <a:t>Faced By The Economy Of Egypt</a:t>
            </a:r>
            <a:br>
              <a:rPr lang="en-US" b="1" dirty="0"/>
            </a:br>
            <a:endParaRPr lang="ro-RO" dirty="0"/>
          </a:p>
        </p:txBody>
      </p:sp>
      <p:sp>
        <p:nvSpPr>
          <p:cNvPr id="3" name="Content Placeholder 2"/>
          <p:cNvSpPr>
            <a:spLocks noGrp="1"/>
          </p:cNvSpPr>
          <p:nvPr>
            <p:ph idx="1"/>
          </p:nvPr>
        </p:nvSpPr>
        <p:spPr>
          <a:xfrm>
            <a:off x="457200" y="1646237"/>
            <a:ext cx="4471990" cy="4526280"/>
          </a:xfrm>
        </p:spPr>
        <p:txBody>
          <a:bodyPr>
            <a:normAutofit fontScale="55000" lnSpcReduction="20000"/>
          </a:bodyPr>
          <a:lstStyle/>
          <a:p>
            <a:endParaRPr lang="ro-RO" dirty="0" smtClean="0"/>
          </a:p>
          <a:p>
            <a:r>
              <a:rPr lang="en-US" dirty="0" smtClean="0"/>
              <a:t>After </a:t>
            </a:r>
            <a:r>
              <a:rPr lang="en-US" dirty="0"/>
              <a:t>the 2011 revolution, the economy of Egypt has suffered a severe downturn. During this time, its foreign exchange reserves decreased from $36 billion at the end of 2010 to only $16.3 billion at the beginning of 2012. With this loss, investor confidence fell, and Standard &amp; Poor further reduced the country’s long-term credit rating from B- to CCC+. The short-term credit rating was reduced from B to C as international banks worried about Egypt’s ability to repay existing and new loans. As foreign investors have turned their backs on the economy of Egypt, the government’s biggest challenge is in promoting growth with limited capital.</a:t>
            </a:r>
            <a:endParaRPr lang="ro-RO" dirty="0"/>
          </a:p>
        </p:txBody>
      </p:sp>
      <p:pic>
        <p:nvPicPr>
          <p:cNvPr id="1026" name="Picture 2" descr="Imagini pentru 2011 revolution egypt"/>
          <p:cNvPicPr>
            <a:picLocks noChangeAspect="1" noChangeArrowheads="1"/>
          </p:cNvPicPr>
          <p:nvPr/>
        </p:nvPicPr>
        <p:blipFill>
          <a:blip r:embed="rId3"/>
          <a:srcRect/>
          <a:stretch>
            <a:fillRect/>
          </a:stretch>
        </p:blipFill>
        <p:spPr bwMode="auto">
          <a:xfrm rot="887211">
            <a:off x="5188553" y="2995002"/>
            <a:ext cx="3567917" cy="1935595"/>
          </a:xfrm>
          <a:prstGeom prst="rect">
            <a:avLst/>
          </a:prstGeom>
          <a:noFill/>
        </p:spPr>
      </p:pic>
    </p:spTree>
    <p:custDataLst>
      <p:tags r:id="rId1"/>
    </p:custDataLst>
  </p:cSld>
  <p:clrMapOvr>
    <a:masterClrMapping/>
  </p:clrMapOvr>
  <p:transition advTm="41778">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 calcmode="lin" valueType="num">
                                      <p:cBhvr>
                                        <p:cTn id="20" dur="500" fill="hold"/>
                                        <p:tgtEl>
                                          <p:spTgt spid="1026"/>
                                        </p:tgtEl>
                                        <p:attrNameLst>
                                          <p:attrName>ppt_w</p:attrName>
                                        </p:attrNameLst>
                                      </p:cBhvr>
                                      <p:tavLst>
                                        <p:tav tm="0">
                                          <p:val>
                                            <p:fltVal val="0"/>
                                          </p:val>
                                        </p:tav>
                                        <p:tav tm="100000">
                                          <p:val>
                                            <p:strVal val="#ppt_w"/>
                                          </p:val>
                                        </p:tav>
                                      </p:tavLst>
                                    </p:anim>
                                    <p:anim calcmode="lin" valueType="num">
                                      <p:cBhvr>
                                        <p:cTn id="21" dur="500" fill="hold"/>
                                        <p:tgtEl>
                                          <p:spTgt spid="10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b="1" dirty="0" smtClean="0"/>
              <a:t/>
            </a:r>
            <a:br>
              <a:rPr lang="ro-RO" b="1" dirty="0" smtClean="0"/>
            </a:br>
            <a:r>
              <a:rPr lang="ro-RO" b="1" dirty="0" smtClean="0"/>
              <a:t>Future </a:t>
            </a:r>
            <a:r>
              <a:rPr lang="ro-RO" b="1" dirty="0"/>
              <a:t>Economic Plans</a:t>
            </a:r>
            <a:br>
              <a:rPr lang="ro-RO" b="1" dirty="0"/>
            </a:br>
            <a:endParaRPr lang="ro-RO" dirty="0"/>
          </a:p>
        </p:txBody>
      </p:sp>
      <p:sp>
        <p:nvSpPr>
          <p:cNvPr id="3" name="Content Placeholder 2"/>
          <p:cNvSpPr>
            <a:spLocks noGrp="1"/>
          </p:cNvSpPr>
          <p:nvPr>
            <p:ph idx="1"/>
          </p:nvPr>
        </p:nvSpPr>
        <p:spPr>
          <a:xfrm>
            <a:off x="304800" y="1554162"/>
            <a:ext cx="5053018" cy="4525963"/>
          </a:xfrm>
        </p:spPr>
        <p:txBody>
          <a:bodyPr>
            <a:normAutofit fontScale="55000" lnSpcReduction="20000"/>
          </a:bodyPr>
          <a:lstStyle/>
          <a:p>
            <a:r>
              <a:rPr lang="en-US" dirty="0"/>
              <a:t>Future economic plans of Egypt need to involve restructuring that focuses on sustainable growth. The government has already taken some steps towards economic reform, including cutting government subsidies, increasing fuel prices and electricity rates</a:t>
            </a:r>
            <a:r>
              <a:rPr lang="en-US" dirty="0" smtClean="0"/>
              <a:t>.</a:t>
            </a:r>
            <a:endParaRPr lang="ro-RO" dirty="0" smtClean="0"/>
          </a:p>
          <a:p>
            <a:r>
              <a:rPr lang="en-US" dirty="0" smtClean="0"/>
              <a:t> </a:t>
            </a:r>
            <a:r>
              <a:rPr lang="en-US" dirty="0"/>
              <a:t>Additionally, the government has approved several infrastructure development projects in order to create jobs, which increases salaries and spending. </a:t>
            </a:r>
            <a:endParaRPr lang="ro-RO" dirty="0" smtClean="0"/>
          </a:p>
          <a:p>
            <a:r>
              <a:rPr lang="en-US" dirty="0" smtClean="0"/>
              <a:t>The </a:t>
            </a:r>
            <a:r>
              <a:rPr lang="en-US" dirty="0"/>
              <a:t>Egyptian government has also appointed a new economic team, who is in charge of the new economic plan to further attack these challenges. Among its future objectives are: decrease the unemployment rate to less than 9% by 2020, increase growth to between 5% and 6%, reduce inflation to less than 10%.</a:t>
            </a:r>
            <a:endParaRPr lang="ro-RO" dirty="0"/>
          </a:p>
        </p:txBody>
      </p:sp>
      <p:pic>
        <p:nvPicPr>
          <p:cNvPr id="83972" name="Picture 4" descr="Imagine similară"/>
          <p:cNvPicPr>
            <a:picLocks noChangeAspect="1" noChangeArrowheads="1"/>
          </p:cNvPicPr>
          <p:nvPr/>
        </p:nvPicPr>
        <p:blipFill>
          <a:blip r:embed="rId3"/>
          <a:srcRect/>
          <a:stretch>
            <a:fillRect/>
          </a:stretch>
        </p:blipFill>
        <p:spPr bwMode="auto">
          <a:xfrm>
            <a:off x="5286380" y="2214554"/>
            <a:ext cx="3561077" cy="2371719"/>
          </a:xfrm>
          <a:prstGeom prst="rect">
            <a:avLst/>
          </a:prstGeom>
          <a:noFill/>
        </p:spPr>
      </p:pic>
    </p:spTree>
    <p:custDataLst>
      <p:tags r:id="rId1"/>
    </p:custDataLst>
  </p:cSld>
  <p:clrMapOvr>
    <a:masterClrMapping/>
  </p:clrMapOvr>
  <p:transition advTm="40435">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80">
                                          <p:stCondLst>
                                            <p:cond delay="0"/>
                                          </p:stCondLst>
                                        </p:cTn>
                                        <p:tgtEl>
                                          <p:spTgt spid="3">
                                            <p:txEl>
                                              <p:pRg st="0" end="0"/>
                                            </p:txEl>
                                          </p:spTgt>
                                        </p:tgtEl>
                                      </p:cBhvr>
                                    </p:animEffect>
                                    <p:anim calcmode="lin" valueType="num">
                                      <p:cBhvr>
                                        <p:cTn id="1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xEl>
                                              <p:pRg st="0" end="0"/>
                                            </p:txEl>
                                          </p:spTgt>
                                        </p:tgtEl>
                                      </p:cBhvr>
                                      <p:to x="100000" y="60000"/>
                                    </p:animScale>
                                    <p:animScale>
                                      <p:cBhvr>
                                        <p:cTn id="20" dur="166" decel="50000">
                                          <p:stCondLst>
                                            <p:cond delay="676"/>
                                          </p:stCondLst>
                                        </p:cTn>
                                        <p:tgtEl>
                                          <p:spTgt spid="3">
                                            <p:txEl>
                                              <p:pRg st="0" end="0"/>
                                            </p:txEl>
                                          </p:spTgt>
                                        </p:tgtEl>
                                      </p:cBhvr>
                                      <p:to x="100000" y="100000"/>
                                    </p:animScale>
                                    <p:animScale>
                                      <p:cBhvr>
                                        <p:cTn id="21" dur="26">
                                          <p:stCondLst>
                                            <p:cond delay="1312"/>
                                          </p:stCondLst>
                                        </p:cTn>
                                        <p:tgtEl>
                                          <p:spTgt spid="3">
                                            <p:txEl>
                                              <p:pRg st="0" end="0"/>
                                            </p:txEl>
                                          </p:spTgt>
                                        </p:tgtEl>
                                      </p:cBhvr>
                                      <p:to x="100000" y="80000"/>
                                    </p:animScale>
                                    <p:animScale>
                                      <p:cBhvr>
                                        <p:cTn id="22" dur="166" decel="50000">
                                          <p:stCondLst>
                                            <p:cond delay="1338"/>
                                          </p:stCondLst>
                                        </p:cTn>
                                        <p:tgtEl>
                                          <p:spTgt spid="3">
                                            <p:txEl>
                                              <p:pRg st="0" end="0"/>
                                            </p:txEl>
                                          </p:spTgt>
                                        </p:tgtEl>
                                      </p:cBhvr>
                                      <p:to x="100000" y="100000"/>
                                    </p:animScale>
                                    <p:animScale>
                                      <p:cBhvr>
                                        <p:cTn id="23" dur="26">
                                          <p:stCondLst>
                                            <p:cond delay="1642"/>
                                          </p:stCondLst>
                                        </p:cTn>
                                        <p:tgtEl>
                                          <p:spTgt spid="3">
                                            <p:txEl>
                                              <p:pRg st="0" end="0"/>
                                            </p:txEl>
                                          </p:spTgt>
                                        </p:tgtEl>
                                      </p:cBhvr>
                                      <p:to x="100000" y="90000"/>
                                    </p:animScale>
                                    <p:animScale>
                                      <p:cBhvr>
                                        <p:cTn id="24" dur="166" decel="50000">
                                          <p:stCondLst>
                                            <p:cond delay="1668"/>
                                          </p:stCondLst>
                                        </p:cTn>
                                        <p:tgtEl>
                                          <p:spTgt spid="3">
                                            <p:txEl>
                                              <p:pRg st="0" end="0"/>
                                            </p:txEl>
                                          </p:spTgt>
                                        </p:tgtEl>
                                      </p:cBhvr>
                                      <p:to x="100000" y="100000"/>
                                    </p:animScale>
                                    <p:animScale>
                                      <p:cBhvr>
                                        <p:cTn id="25" dur="26">
                                          <p:stCondLst>
                                            <p:cond delay="1808"/>
                                          </p:stCondLst>
                                        </p:cTn>
                                        <p:tgtEl>
                                          <p:spTgt spid="3">
                                            <p:txEl>
                                              <p:pRg st="0" end="0"/>
                                            </p:txEl>
                                          </p:spTgt>
                                        </p:tgtEl>
                                      </p:cBhvr>
                                      <p:to x="100000" y="95000"/>
                                    </p:animScale>
                                    <p:animScale>
                                      <p:cBhvr>
                                        <p:cTn id="26" dur="166" decel="50000">
                                          <p:stCondLst>
                                            <p:cond delay="1834"/>
                                          </p:stCondLst>
                                        </p:cTn>
                                        <p:tgtEl>
                                          <p:spTgt spid="3">
                                            <p:txEl>
                                              <p:pRg st="0" end="0"/>
                                            </p:txEl>
                                          </p:spTgt>
                                        </p:tgtEl>
                                      </p:cBhvr>
                                      <p:to x="100000" y="100000"/>
                                    </p:animScale>
                                  </p:childTnLst>
                                </p:cTn>
                              </p:par>
                              <p:par>
                                <p:cTn id="27" presetID="26" presetClass="entr" presetSubtype="0"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wipe(down)">
                                      <p:cBhvr>
                                        <p:cTn id="29" dur="580">
                                          <p:stCondLst>
                                            <p:cond delay="0"/>
                                          </p:stCondLst>
                                        </p:cTn>
                                        <p:tgtEl>
                                          <p:spTgt spid="3">
                                            <p:txEl>
                                              <p:pRg st="1" end="1"/>
                                            </p:txEl>
                                          </p:spTgt>
                                        </p:tgtEl>
                                      </p:cBhvr>
                                    </p:animEffect>
                                    <p:anim calcmode="lin" valueType="num">
                                      <p:cBhvr>
                                        <p:cTn id="30"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3">
                                            <p:txEl>
                                              <p:pRg st="1" end="1"/>
                                            </p:txEl>
                                          </p:spTgt>
                                        </p:tgtEl>
                                      </p:cBhvr>
                                      <p:to x="100000" y="60000"/>
                                    </p:animScale>
                                    <p:animScale>
                                      <p:cBhvr>
                                        <p:cTn id="36" dur="166" decel="50000">
                                          <p:stCondLst>
                                            <p:cond delay="676"/>
                                          </p:stCondLst>
                                        </p:cTn>
                                        <p:tgtEl>
                                          <p:spTgt spid="3">
                                            <p:txEl>
                                              <p:pRg st="1" end="1"/>
                                            </p:txEl>
                                          </p:spTgt>
                                        </p:tgtEl>
                                      </p:cBhvr>
                                      <p:to x="100000" y="100000"/>
                                    </p:animScale>
                                    <p:animScale>
                                      <p:cBhvr>
                                        <p:cTn id="37" dur="26">
                                          <p:stCondLst>
                                            <p:cond delay="1312"/>
                                          </p:stCondLst>
                                        </p:cTn>
                                        <p:tgtEl>
                                          <p:spTgt spid="3">
                                            <p:txEl>
                                              <p:pRg st="1" end="1"/>
                                            </p:txEl>
                                          </p:spTgt>
                                        </p:tgtEl>
                                      </p:cBhvr>
                                      <p:to x="100000" y="80000"/>
                                    </p:animScale>
                                    <p:animScale>
                                      <p:cBhvr>
                                        <p:cTn id="38" dur="166" decel="50000">
                                          <p:stCondLst>
                                            <p:cond delay="1338"/>
                                          </p:stCondLst>
                                        </p:cTn>
                                        <p:tgtEl>
                                          <p:spTgt spid="3">
                                            <p:txEl>
                                              <p:pRg st="1" end="1"/>
                                            </p:txEl>
                                          </p:spTgt>
                                        </p:tgtEl>
                                      </p:cBhvr>
                                      <p:to x="100000" y="100000"/>
                                    </p:animScale>
                                    <p:animScale>
                                      <p:cBhvr>
                                        <p:cTn id="39" dur="26">
                                          <p:stCondLst>
                                            <p:cond delay="1642"/>
                                          </p:stCondLst>
                                        </p:cTn>
                                        <p:tgtEl>
                                          <p:spTgt spid="3">
                                            <p:txEl>
                                              <p:pRg st="1" end="1"/>
                                            </p:txEl>
                                          </p:spTgt>
                                        </p:tgtEl>
                                      </p:cBhvr>
                                      <p:to x="100000" y="90000"/>
                                    </p:animScale>
                                    <p:animScale>
                                      <p:cBhvr>
                                        <p:cTn id="40" dur="166" decel="50000">
                                          <p:stCondLst>
                                            <p:cond delay="1668"/>
                                          </p:stCondLst>
                                        </p:cTn>
                                        <p:tgtEl>
                                          <p:spTgt spid="3">
                                            <p:txEl>
                                              <p:pRg st="1" end="1"/>
                                            </p:txEl>
                                          </p:spTgt>
                                        </p:tgtEl>
                                      </p:cBhvr>
                                      <p:to x="100000" y="100000"/>
                                    </p:animScale>
                                    <p:animScale>
                                      <p:cBhvr>
                                        <p:cTn id="41" dur="26">
                                          <p:stCondLst>
                                            <p:cond delay="1808"/>
                                          </p:stCondLst>
                                        </p:cTn>
                                        <p:tgtEl>
                                          <p:spTgt spid="3">
                                            <p:txEl>
                                              <p:pRg st="1" end="1"/>
                                            </p:txEl>
                                          </p:spTgt>
                                        </p:tgtEl>
                                      </p:cBhvr>
                                      <p:to x="100000" y="95000"/>
                                    </p:animScale>
                                    <p:animScale>
                                      <p:cBhvr>
                                        <p:cTn id="42" dur="166" decel="50000">
                                          <p:stCondLst>
                                            <p:cond delay="1834"/>
                                          </p:stCondLst>
                                        </p:cTn>
                                        <p:tgtEl>
                                          <p:spTgt spid="3">
                                            <p:txEl>
                                              <p:pRg st="1" end="1"/>
                                            </p:txEl>
                                          </p:spTgt>
                                        </p:tgtEl>
                                      </p:cBhvr>
                                      <p:to x="100000" y="100000"/>
                                    </p:animScale>
                                  </p:childTnLst>
                                </p:cTn>
                              </p:par>
                              <p:par>
                                <p:cTn id="43" presetID="26" presetClass="entr" presetSubtype="0" fill="hold" nodeType="with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wipe(down)">
                                      <p:cBhvr>
                                        <p:cTn id="45" dur="580">
                                          <p:stCondLst>
                                            <p:cond delay="0"/>
                                          </p:stCondLst>
                                        </p:cTn>
                                        <p:tgtEl>
                                          <p:spTgt spid="3">
                                            <p:txEl>
                                              <p:pRg st="2" end="2"/>
                                            </p:txEl>
                                          </p:spTgt>
                                        </p:tgtEl>
                                      </p:cBhvr>
                                    </p:animEffect>
                                    <p:anim calcmode="lin" valueType="num">
                                      <p:cBhvr>
                                        <p:cTn id="4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
                                            <p:txEl>
                                              <p:pRg st="2" end="2"/>
                                            </p:txEl>
                                          </p:spTgt>
                                        </p:tgtEl>
                                      </p:cBhvr>
                                      <p:to x="100000" y="60000"/>
                                    </p:animScale>
                                    <p:animScale>
                                      <p:cBhvr>
                                        <p:cTn id="52" dur="166" decel="50000">
                                          <p:stCondLst>
                                            <p:cond delay="676"/>
                                          </p:stCondLst>
                                        </p:cTn>
                                        <p:tgtEl>
                                          <p:spTgt spid="3">
                                            <p:txEl>
                                              <p:pRg st="2" end="2"/>
                                            </p:txEl>
                                          </p:spTgt>
                                        </p:tgtEl>
                                      </p:cBhvr>
                                      <p:to x="100000" y="100000"/>
                                    </p:animScale>
                                    <p:animScale>
                                      <p:cBhvr>
                                        <p:cTn id="53" dur="26">
                                          <p:stCondLst>
                                            <p:cond delay="1312"/>
                                          </p:stCondLst>
                                        </p:cTn>
                                        <p:tgtEl>
                                          <p:spTgt spid="3">
                                            <p:txEl>
                                              <p:pRg st="2" end="2"/>
                                            </p:txEl>
                                          </p:spTgt>
                                        </p:tgtEl>
                                      </p:cBhvr>
                                      <p:to x="100000" y="80000"/>
                                    </p:animScale>
                                    <p:animScale>
                                      <p:cBhvr>
                                        <p:cTn id="54" dur="166" decel="50000">
                                          <p:stCondLst>
                                            <p:cond delay="1338"/>
                                          </p:stCondLst>
                                        </p:cTn>
                                        <p:tgtEl>
                                          <p:spTgt spid="3">
                                            <p:txEl>
                                              <p:pRg st="2" end="2"/>
                                            </p:txEl>
                                          </p:spTgt>
                                        </p:tgtEl>
                                      </p:cBhvr>
                                      <p:to x="100000" y="100000"/>
                                    </p:animScale>
                                    <p:animScale>
                                      <p:cBhvr>
                                        <p:cTn id="55" dur="26">
                                          <p:stCondLst>
                                            <p:cond delay="1642"/>
                                          </p:stCondLst>
                                        </p:cTn>
                                        <p:tgtEl>
                                          <p:spTgt spid="3">
                                            <p:txEl>
                                              <p:pRg st="2" end="2"/>
                                            </p:txEl>
                                          </p:spTgt>
                                        </p:tgtEl>
                                      </p:cBhvr>
                                      <p:to x="100000" y="90000"/>
                                    </p:animScale>
                                    <p:animScale>
                                      <p:cBhvr>
                                        <p:cTn id="56" dur="166" decel="50000">
                                          <p:stCondLst>
                                            <p:cond delay="1668"/>
                                          </p:stCondLst>
                                        </p:cTn>
                                        <p:tgtEl>
                                          <p:spTgt spid="3">
                                            <p:txEl>
                                              <p:pRg st="2" end="2"/>
                                            </p:txEl>
                                          </p:spTgt>
                                        </p:tgtEl>
                                      </p:cBhvr>
                                      <p:to x="100000" y="100000"/>
                                    </p:animScale>
                                    <p:animScale>
                                      <p:cBhvr>
                                        <p:cTn id="57" dur="26">
                                          <p:stCondLst>
                                            <p:cond delay="1808"/>
                                          </p:stCondLst>
                                        </p:cTn>
                                        <p:tgtEl>
                                          <p:spTgt spid="3">
                                            <p:txEl>
                                              <p:pRg st="2" end="2"/>
                                            </p:txEl>
                                          </p:spTgt>
                                        </p:tgtEl>
                                      </p:cBhvr>
                                      <p:to x="100000" y="95000"/>
                                    </p:animScale>
                                    <p:animScale>
                                      <p:cBhvr>
                                        <p:cTn id="58" dur="166" decel="50000">
                                          <p:stCondLst>
                                            <p:cond delay="1834"/>
                                          </p:stCondLst>
                                        </p:cTn>
                                        <p:tgtEl>
                                          <p:spTgt spid="3">
                                            <p:txEl>
                                              <p:pRg st="2" end="2"/>
                                            </p:txEl>
                                          </p:spTgt>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83972"/>
                                        </p:tgtEl>
                                        <p:attrNameLst>
                                          <p:attrName>style.visibility</p:attrName>
                                        </p:attrNameLst>
                                      </p:cBhvr>
                                      <p:to>
                                        <p:strVal val="visible"/>
                                      </p:to>
                                    </p:set>
                                    <p:animEffect transition="in" filter="fade">
                                      <p:cBhvr>
                                        <p:cTn id="63" dur="1000"/>
                                        <p:tgtEl>
                                          <p:spTgt spid="83972"/>
                                        </p:tgtEl>
                                      </p:cBhvr>
                                    </p:animEffect>
                                    <p:anim calcmode="lin" valueType="num">
                                      <p:cBhvr>
                                        <p:cTn id="64" dur="1000" fill="hold"/>
                                        <p:tgtEl>
                                          <p:spTgt spid="83972"/>
                                        </p:tgtEl>
                                        <p:attrNameLst>
                                          <p:attrName>ppt_x</p:attrName>
                                        </p:attrNameLst>
                                      </p:cBhvr>
                                      <p:tavLst>
                                        <p:tav tm="0">
                                          <p:val>
                                            <p:strVal val="#ppt_x"/>
                                          </p:val>
                                        </p:tav>
                                        <p:tav tm="100000">
                                          <p:val>
                                            <p:strVal val="#ppt_x"/>
                                          </p:val>
                                        </p:tav>
                                      </p:tavLst>
                                    </p:anim>
                                    <p:anim calcmode="lin" valueType="num">
                                      <p:cBhvr>
                                        <p:cTn id="65" dur="1000" fill="hold"/>
                                        <p:tgtEl>
                                          <p:spTgt spid="839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ro-RO" dirty="0" smtClean="0"/>
          </a:p>
          <a:p>
            <a:pPr algn="ctr">
              <a:buNone/>
            </a:pPr>
            <a:endParaRPr lang="ro-RO" dirty="0" smtClean="0"/>
          </a:p>
          <a:p>
            <a:pPr algn="ctr">
              <a:buNone/>
            </a:pPr>
            <a:r>
              <a:rPr lang="ro-RO" dirty="0" smtClean="0">
                <a:solidFill>
                  <a:schemeClr val="accent2">
                    <a:lumMod val="60000"/>
                    <a:lumOff val="40000"/>
                  </a:schemeClr>
                </a:solidFill>
              </a:rPr>
              <a:t>THANK YOU FOR YOUR ATTENTION</a:t>
            </a:r>
            <a:endParaRPr lang="ro-RO" dirty="0">
              <a:solidFill>
                <a:schemeClr val="accent2">
                  <a:lumMod val="60000"/>
                  <a:lumOff val="40000"/>
                </a:schemeClr>
              </a:solidFill>
            </a:endParaRPr>
          </a:p>
        </p:txBody>
      </p:sp>
    </p:spTree>
    <p:custDataLst>
      <p:tags r:id="rId1"/>
    </p:custDataLst>
  </p:cSld>
  <p:clrMapOvr>
    <a:masterClrMapping/>
  </p:clrMapOvr>
  <p:transition advTm="5304">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2.9"/>
</p:tagLst>
</file>

<file path=ppt/tags/tag2.xml><?xml version="1.0" encoding="utf-8"?>
<p:tagLst xmlns:a="http://schemas.openxmlformats.org/drawingml/2006/main" xmlns:r="http://schemas.openxmlformats.org/officeDocument/2006/relationships" xmlns:p="http://schemas.openxmlformats.org/presentationml/2006/main">
  <p:tag name="TIMING" val="|1.2|1.1|3.3"/>
</p:tagLst>
</file>

<file path=ppt/tags/tag3.xml><?xml version="1.0" encoding="utf-8"?>
<p:tagLst xmlns:a="http://schemas.openxmlformats.org/drawingml/2006/main" xmlns:r="http://schemas.openxmlformats.org/officeDocument/2006/relationships" xmlns:p="http://schemas.openxmlformats.org/presentationml/2006/main">
  <p:tag name="TIMING" val="|0.6|2.7|7.1|3.1|3"/>
</p:tagLst>
</file>

<file path=ppt/tags/tag4.xml><?xml version="1.0" encoding="utf-8"?>
<p:tagLst xmlns:a="http://schemas.openxmlformats.org/drawingml/2006/main" xmlns:r="http://schemas.openxmlformats.org/officeDocument/2006/relationships" xmlns:p="http://schemas.openxmlformats.org/presentationml/2006/main">
  <p:tag name="TIMING" val="|0.4|2.2|4.6|6.6|2.5"/>
</p:tagLst>
</file>

<file path=ppt/tags/tag5.xml><?xml version="1.0" encoding="utf-8"?>
<p:tagLst xmlns:a="http://schemas.openxmlformats.org/drawingml/2006/main" xmlns:r="http://schemas.openxmlformats.org/officeDocument/2006/relationships" xmlns:p="http://schemas.openxmlformats.org/presentationml/2006/main">
  <p:tag name="TIMING" val="|3.9|1.4|34.3"/>
</p:tagLst>
</file>

<file path=ppt/tags/tag6.xml><?xml version="1.0" encoding="utf-8"?>
<p:tagLst xmlns:a="http://schemas.openxmlformats.org/drawingml/2006/main" xmlns:r="http://schemas.openxmlformats.org/officeDocument/2006/relationships" xmlns:p="http://schemas.openxmlformats.org/presentationml/2006/main">
  <p:tag name="TIMING" val="|1.2|5.4|24"/>
</p:tagLst>
</file>

<file path=ppt/tags/tag7.xml><?xml version="1.0" encoding="utf-8"?>
<p:tagLst xmlns:a="http://schemas.openxmlformats.org/drawingml/2006/main" xmlns:r="http://schemas.openxmlformats.org/officeDocument/2006/relationships" xmlns:p="http://schemas.openxmlformats.org/presentationml/2006/main">
  <p:tag name="TIMING" val="|2.3"/>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_rels/them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6.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Median">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oncours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Civic">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Foundry">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5.xml><?xml version="1.0" encoding="utf-8"?>
<a:theme xmlns:a="http://schemas.openxmlformats.org/drawingml/2006/main" name="Trek">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6.xml><?xml version="1.0" encoding="utf-8"?>
<a:theme xmlns:a="http://schemas.openxmlformats.org/drawingml/2006/main" name="Urban">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136</TotalTime>
  <Words>515</Words>
  <Application>Microsoft Office PowerPoint</Application>
  <PresentationFormat>On-screen Show (4:3)</PresentationFormat>
  <Paragraphs>20</Paragraphs>
  <Slides>7</Slides>
  <Notes>0</Notes>
  <HiddenSlides>0</HiddenSlides>
  <MMClips>0</MMClips>
  <ScaleCrop>false</ScaleCrop>
  <HeadingPairs>
    <vt:vector size="4" baseType="variant">
      <vt:variant>
        <vt:lpstr>Theme</vt:lpstr>
      </vt:variant>
      <vt:variant>
        <vt:i4>6</vt:i4>
      </vt:variant>
      <vt:variant>
        <vt:lpstr>Slide Titles</vt:lpstr>
      </vt:variant>
      <vt:variant>
        <vt:i4>7</vt:i4>
      </vt:variant>
    </vt:vector>
  </HeadingPairs>
  <TitlesOfParts>
    <vt:vector size="13" baseType="lpstr">
      <vt:lpstr>Median</vt:lpstr>
      <vt:lpstr>Concourse</vt:lpstr>
      <vt:lpstr>Civic</vt:lpstr>
      <vt:lpstr>Foundry</vt:lpstr>
      <vt:lpstr>Trek</vt:lpstr>
      <vt:lpstr>Urban</vt:lpstr>
      <vt:lpstr>Economy of Egypt </vt:lpstr>
      <vt:lpstr>Introduction</vt:lpstr>
      <vt:lpstr>Leading Industries Of Egypt </vt:lpstr>
      <vt:lpstr>      Top Export Goods And Partners  </vt:lpstr>
      <vt:lpstr>      Challenges Faced By The Economy Of Egypt </vt:lpstr>
      <vt:lpstr> Future Economic Plans </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Economy of Egypt</dc:title>
  <dc:creator>codrin</dc:creator>
  <cp:lastModifiedBy>codrin</cp:lastModifiedBy>
  <cp:revision>12</cp:revision>
  <dcterms:created xsi:type="dcterms:W3CDTF">2019-12-19T18:12:42Z</dcterms:created>
  <dcterms:modified xsi:type="dcterms:W3CDTF">2019-12-19T20:28:51Z</dcterms:modified>
</cp:coreProperties>
</file>